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  <p:sldMasterId id="2147484058" r:id="rId2"/>
  </p:sldMasterIdLst>
  <p:notesMasterIdLst>
    <p:notesMasterId r:id="rId45"/>
  </p:notesMasterIdLst>
  <p:sldIdLst>
    <p:sldId id="648" r:id="rId3"/>
    <p:sldId id="656" r:id="rId4"/>
    <p:sldId id="689" r:id="rId5"/>
    <p:sldId id="651" r:id="rId6"/>
    <p:sldId id="652" r:id="rId7"/>
    <p:sldId id="690" r:id="rId8"/>
    <p:sldId id="654" r:id="rId9"/>
    <p:sldId id="655" r:id="rId10"/>
    <p:sldId id="691" r:id="rId11"/>
    <p:sldId id="657" r:id="rId12"/>
    <p:sldId id="662" r:id="rId13"/>
    <p:sldId id="661" r:id="rId14"/>
    <p:sldId id="663" r:id="rId15"/>
    <p:sldId id="664" r:id="rId16"/>
    <p:sldId id="659" r:id="rId17"/>
    <p:sldId id="658" r:id="rId18"/>
    <p:sldId id="665" r:id="rId19"/>
    <p:sldId id="666" r:id="rId20"/>
    <p:sldId id="667" r:id="rId21"/>
    <p:sldId id="668" r:id="rId22"/>
    <p:sldId id="670" r:id="rId23"/>
    <p:sldId id="673" r:id="rId24"/>
    <p:sldId id="671" r:id="rId25"/>
    <p:sldId id="675" r:id="rId26"/>
    <p:sldId id="674" r:id="rId27"/>
    <p:sldId id="676" r:id="rId28"/>
    <p:sldId id="677" r:id="rId29"/>
    <p:sldId id="678" r:id="rId30"/>
    <p:sldId id="679" r:id="rId31"/>
    <p:sldId id="587" r:id="rId32"/>
    <p:sldId id="589" r:id="rId33"/>
    <p:sldId id="681" r:id="rId34"/>
    <p:sldId id="594" r:id="rId35"/>
    <p:sldId id="660" r:id="rId36"/>
    <p:sldId id="683" r:id="rId37"/>
    <p:sldId id="684" r:id="rId38"/>
    <p:sldId id="682" r:id="rId39"/>
    <p:sldId id="686" r:id="rId40"/>
    <p:sldId id="685" r:id="rId41"/>
    <p:sldId id="687" r:id="rId42"/>
    <p:sldId id="688" r:id="rId43"/>
    <p:sldId id="680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9BC17D-53F8-2845-997E-CA00A4F13332}">
          <p14:sldIdLst>
            <p14:sldId id="648"/>
            <p14:sldId id="656"/>
            <p14:sldId id="689"/>
            <p14:sldId id="651"/>
            <p14:sldId id="652"/>
            <p14:sldId id="690"/>
            <p14:sldId id="654"/>
            <p14:sldId id="655"/>
            <p14:sldId id="691"/>
            <p14:sldId id="657"/>
            <p14:sldId id="662"/>
            <p14:sldId id="661"/>
            <p14:sldId id="663"/>
            <p14:sldId id="664"/>
            <p14:sldId id="659"/>
            <p14:sldId id="658"/>
            <p14:sldId id="665"/>
            <p14:sldId id="666"/>
            <p14:sldId id="667"/>
            <p14:sldId id="668"/>
            <p14:sldId id="670"/>
            <p14:sldId id="673"/>
            <p14:sldId id="671"/>
            <p14:sldId id="675"/>
            <p14:sldId id="674"/>
            <p14:sldId id="676"/>
            <p14:sldId id="677"/>
            <p14:sldId id="678"/>
            <p14:sldId id="679"/>
            <p14:sldId id="587"/>
            <p14:sldId id="589"/>
            <p14:sldId id="681"/>
            <p14:sldId id="594"/>
            <p14:sldId id="660"/>
            <p14:sldId id="683"/>
            <p14:sldId id="684"/>
            <p14:sldId id="682"/>
            <p14:sldId id="686"/>
            <p14:sldId id="685"/>
            <p14:sldId id="687"/>
            <p14:sldId id="688"/>
            <p14:sldId id="6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ngyu Ma" initials="TM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000FF"/>
    <a:srgbClr val="FF2600"/>
    <a:srgbClr val="0099FF"/>
    <a:srgbClr val="FFEA98"/>
    <a:srgbClr val="FF9300"/>
    <a:srgbClr val="9A44DC"/>
    <a:srgbClr val="582AA0"/>
    <a:srgbClr val="1E4055"/>
    <a:srgbClr val="272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289" autoAdjust="0"/>
    <p:restoredTop sz="89414"/>
  </p:normalViewPr>
  <p:slideViewPr>
    <p:cSldViewPr snapToGrid="0">
      <p:cViewPr varScale="1">
        <p:scale>
          <a:sx n="112" d="100"/>
          <a:sy n="112" d="100"/>
        </p:scale>
        <p:origin x="360" y="184"/>
      </p:cViewPr>
      <p:guideLst>
        <p:guide orient="horz" pos="3240"/>
        <p:guide pos="2856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commentAuthors" Target="commentAuthor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media/hdphoto1.wdp>
</file>

<file path=ppt/media/hdphoto2.wdp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4.png>
</file>

<file path=ppt/media/image45.png>
</file>

<file path=ppt/media/image46.png>
</file>

<file path=ppt/media/image47.png>
</file>

<file path=ppt/media/image48.png>
</file>

<file path=ppt/media/image480.png>
</file>

<file path=ppt/media/image49.png>
</file>

<file path=ppt/media/image490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D3B82-3B23-4184-8AB4-70D5EF1C3924}" type="datetimeFigureOut">
              <a:rPr lang="en-US" smtClean="0"/>
              <a:t>4/6/20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340277-2AFB-49CE-AF0D-E92FEC8F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53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1141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449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Define vectors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16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4996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622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that we will use whiteboard for the rest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994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74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880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619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the dataset is the experience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803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the dataset is the experience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889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House vs townhouse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205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0277-2AFB-49CE-AF0D-E92FEC8FB01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751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 algn="ctr">
              <a:buNone/>
              <a:defRPr sz="2800"/>
            </a:lvl2pPr>
            <a:lvl3pPr marL="914377" indent="0" algn="ctr">
              <a:buNone/>
              <a:defRPr sz="2400"/>
            </a:lvl3pPr>
            <a:lvl4pPr marL="1371566" indent="0" algn="ctr">
              <a:buNone/>
              <a:defRPr sz="2000"/>
            </a:lvl4pPr>
            <a:lvl5pPr marL="1828754" indent="0" algn="ctr">
              <a:buNone/>
              <a:defRPr sz="2000"/>
            </a:lvl5pPr>
            <a:lvl6pPr marL="2285943" indent="0" algn="ctr">
              <a:buNone/>
              <a:defRPr sz="2000"/>
            </a:lvl6pPr>
            <a:lvl7pPr marL="2743131" indent="0" algn="ctr">
              <a:buNone/>
              <a:defRPr sz="2000"/>
            </a:lvl7pPr>
            <a:lvl8pPr marL="3200320" indent="0" algn="ctr">
              <a:buNone/>
              <a:defRPr sz="2000"/>
            </a:lvl8pPr>
            <a:lvl9pPr marL="3657509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48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855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0362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0365"/>
            <a:ext cx="5800725" cy="5811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0703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5800" y="1346947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330709" y="2839183"/>
            <a:ext cx="8585860" cy="45719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35905" y="280283"/>
            <a:ext cx="8580664" cy="2487168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8011668" y="2830581"/>
            <a:ext cx="914400" cy="914400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5335" y="34416"/>
            <a:ext cx="759333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6400" b="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86" y="3156314"/>
            <a:ext cx="5918454" cy="106984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12805" y="6272785"/>
            <a:ext cx="474573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21168" y="2936176"/>
            <a:ext cx="895401" cy="640080"/>
          </a:xfrm>
        </p:spPr>
        <p:txBody>
          <a:bodyPr/>
          <a:lstStyle>
            <a:lvl1pPr>
              <a:defRPr sz="2800" b="1"/>
            </a:lvl1pPr>
          </a:lstStyle>
          <a:p>
            <a:fld id="{6C8865FD-28AE-48DF-937C-6B17F07F8B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3713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00050" y="276033"/>
            <a:ext cx="8563356" cy="976775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0050" y="1440060"/>
            <a:ext cx="8563356" cy="4563836"/>
          </a:xfrm>
        </p:spPr>
        <p:txBody>
          <a:bodyPr>
            <a:noAutofit/>
          </a:bodyPr>
          <a:lstStyle>
            <a:lvl1pPr marL="182880" indent="-182880">
              <a:buFont typeface="Wingdings" panose="05000000000000000000" pitchFamily="2" charset="2"/>
              <a:buChar char="Ø"/>
              <a:defRPr sz="2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-182880">
              <a:buFont typeface="Wingdings" charset="2"/>
              <a:buChar char="Ø"/>
              <a:defRPr sz="2600">
                <a:latin typeface="Calibri" charset="0"/>
                <a:ea typeface="Calibri" charset="0"/>
                <a:cs typeface="Calibri" charset="0"/>
              </a:defRPr>
            </a:lvl2pPr>
            <a:lvl3pPr>
              <a:defRPr sz="2600">
                <a:latin typeface="Calibri" charset="0"/>
                <a:ea typeface="Calibri" charset="0"/>
                <a:cs typeface="Calibri" charset="0"/>
              </a:defRPr>
            </a:lvl3pPr>
            <a:lvl4pPr>
              <a:defRPr sz="2600"/>
            </a:lvl4pPr>
            <a:lvl5pPr>
              <a:defRPr sz="2600"/>
            </a:lvl5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5921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2218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992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0793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0793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86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29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511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85800"/>
            <a:ext cx="5033772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7926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6227805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043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294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572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533400"/>
            <a:ext cx="1914525" cy="5638800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533400"/>
            <a:ext cx="5629275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8503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885" y="175887"/>
            <a:ext cx="8376312" cy="935954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9885" y="1337308"/>
            <a:ext cx="8376312" cy="460629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79885" y="6238493"/>
            <a:ext cx="474573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508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6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438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3"/>
            <a:ext cx="38862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3"/>
            <a:ext cx="38862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2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3"/>
            <a:ext cx="3867150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7553"/>
            <a:ext cx="3886201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131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1549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97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3"/>
            <a:ext cx="294894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428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01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3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11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0050" y="510515"/>
            <a:ext cx="8563356" cy="976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050" y="1668106"/>
            <a:ext cx="8563356" cy="4563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2368" y="6419745"/>
            <a:ext cx="24551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470A6E8-D0A8-4CFA-AFD9-F458D764C4F0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0050" y="6416251"/>
            <a:ext cx="4745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3346" y="6419745"/>
            <a:ext cx="4800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 spc="-7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6C8865FD-28AE-48DF-937C-6B17F07F8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8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9" r:id="rId1"/>
    <p:sldLayoutId id="2147484060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5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kern="1200" cap="none" baseline="0">
          <a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charset="2"/>
        <a:buChar char="Ø"/>
        <a:defRPr sz="200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cs229.stanford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0.png"/><Relationship Id="rId5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s229.stanford.edu/" TargetMode="Externa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3.png"/><Relationship Id="rId4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4.jpg"/><Relationship Id="rId4" Type="http://schemas.openxmlformats.org/officeDocument/2006/relationships/image" Target="../media/image4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11/relationships/webextension" Target="../webextensions/webextension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5" Type="http://schemas.openxmlformats.org/officeDocument/2006/relationships/image" Target="../media/image490.png"/><Relationship Id="rId4" Type="http://schemas.openxmlformats.org/officeDocument/2006/relationships/image" Target="../media/image48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cs229.stanford.edu/" TargetMode="Externa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0128" y="484872"/>
            <a:ext cx="8723871" cy="2250089"/>
          </a:xfrm>
        </p:spPr>
        <p:txBody>
          <a:bodyPr/>
          <a:lstStyle/>
          <a:p>
            <a:r>
              <a:rPr lang="en-US" altLang="zh-CN" sz="6000" cap="none" dirty="0"/>
              <a:t>Machine</a:t>
            </a:r>
            <a:r>
              <a:rPr lang="zh-CN" altLang="en-US" sz="6000" cap="none" dirty="0"/>
              <a:t> </a:t>
            </a:r>
            <a:r>
              <a:rPr lang="en-US" altLang="zh-CN" sz="6000" cap="none" dirty="0"/>
              <a:t>Learning</a:t>
            </a:r>
            <a:r>
              <a:rPr lang="zh-CN" altLang="en-US" sz="6000" cap="none" dirty="0"/>
              <a:t> </a:t>
            </a:r>
            <a:r>
              <a:rPr lang="en-US" sz="6000" cap="none" dirty="0"/>
              <a:t>CS229/STAT</a:t>
            </a:r>
            <a:r>
              <a:rPr lang="en-US" altLang="zh-CN" sz="6000" cap="none" dirty="0"/>
              <a:t>S229</a:t>
            </a:r>
            <a:endParaRPr lang="en-US" sz="6000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721" y="3683000"/>
            <a:ext cx="8556355" cy="3175000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Instructor</a:t>
            </a:r>
            <a:r>
              <a:rPr lang="en-US" altLang="zh-CN" sz="2400" dirty="0"/>
              <a:t>s</a:t>
            </a:r>
            <a:r>
              <a:rPr lang="en-US" sz="2400" dirty="0"/>
              <a:t>:  Moses </a:t>
            </a:r>
            <a:r>
              <a:rPr lang="en-US" sz="2400" dirty="0" err="1"/>
              <a:t>Charikar</a:t>
            </a:r>
            <a:r>
              <a:rPr lang="en-US" sz="2400" dirty="0"/>
              <a:t>, </a:t>
            </a:r>
            <a:r>
              <a:rPr lang="en-US" sz="2400" dirty="0" err="1"/>
              <a:t>Tengyu</a:t>
            </a:r>
            <a:r>
              <a:rPr lang="en-US" sz="2400" dirty="0"/>
              <a:t> Ma,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Chris</a:t>
            </a:r>
            <a:r>
              <a:rPr lang="zh-CN" altLang="en-US" sz="2400" dirty="0"/>
              <a:t> </a:t>
            </a:r>
            <a:r>
              <a:rPr lang="en-US" altLang="zh-CN" sz="2400" dirty="0"/>
              <a:t>Re</a:t>
            </a:r>
            <a:endParaRPr lang="en-US" sz="24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AA32F19-7F55-B047-92A8-5130FEFB86B7}"/>
              </a:ext>
            </a:extLst>
          </p:cNvPr>
          <p:cNvSpPr txBox="1">
            <a:spLocks/>
          </p:cNvSpPr>
          <p:nvPr/>
        </p:nvSpPr>
        <p:spPr>
          <a:xfrm>
            <a:off x="519893" y="4583539"/>
            <a:ext cx="8028013" cy="317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None/>
              <a:defRPr sz="18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/>
              <a:t>Hope everyone stays safe and healthy in these difficult times! </a:t>
            </a:r>
          </a:p>
        </p:txBody>
      </p:sp>
    </p:spTree>
    <p:extLst>
      <p:ext uri="{BB962C8B-B14F-4D97-AF65-F5344CB8AC3E}">
        <p14:creationId xmlns:p14="http://schemas.microsoft.com/office/powerpoint/2010/main" val="1674434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6"/>
    </mc:Choice>
    <mc:Fallback xmlns="">
      <p:transition spd="slow" advTm="166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AC10C-A4F2-E146-B91E-49397984C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322" y="1674421"/>
            <a:ext cx="8563356" cy="3218213"/>
          </a:xfrm>
        </p:spPr>
        <p:txBody>
          <a:bodyPr>
            <a:normAutofit/>
          </a:bodyPr>
          <a:lstStyle/>
          <a:p>
            <a:r>
              <a:rPr lang="en-US" sz="5000" dirty="0"/>
              <a:t>1. </a:t>
            </a:r>
            <a:r>
              <a:rPr lang="en-US" sz="5000" dirty="0" err="1"/>
              <a:t>Administrivia</a:t>
            </a:r>
            <a:br>
              <a:rPr lang="en-US" sz="5000" dirty="0"/>
            </a:br>
            <a:r>
              <a:rPr lang="en-US" sz="5000" dirty="0"/>
              <a:t>	      </a:t>
            </a:r>
            <a:r>
              <a:rPr lang="en-US" sz="5400" dirty="0">
                <a:hlinkClick r:id="rId3"/>
              </a:rPr>
              <a:t>cs229.stanford.edu</a:t>
            </a:r>
            <a:br>
              <a:rPr lang="en-US" sz="5400" dirty="0"/>
            </a:br>
            <a:br>
              <a:rPr lang="en-US" sz="5000" dirty="0"/>
            </a:br>
            <a:r>
              <a:rPr lang="en-US" sz="5000" dirty="0">
                <a:solidFill>
                  <a:srgbClr val="0432FF"/>
                </a:solidFill>
              </a:rPr>
              <a:t>2. Topics Covered in This Course</a:t>
            </a:r>
          </a:p>
        </p:txBody>
      </p:sp>
    </p:spTree>
    <p:extLst>
      <p:ext uri="{BB962C8B-B14F-4D97-AF65-F5344CB8AC3E}">
        <p14:creationId xmlns:p14="http://schemas.microsoft.com/office/powerpoint/2010/main" val="3562724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B8FEA-53F7-C34B-83C0-B824CE9DE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Machine Learning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D0C4C0-1083-3043-B25B-A36CE4B7A4AB}"/>
              </a:ext>
            </a:extLst>
          </p:cNvPr>
          <p:cNvSpPr txBox="1">
            <a:spLocks/>
          </p:cNvSpPr>
          <p:nvPr/>
        </p:nvSpPr>
        <p:spPr>
          <a:xfrm>
            <a:off x="400050" y="1489755"/>
            <a:ext cx="7191756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Arthur Samuel (1959): Machine Learning is the field of study that gives the computer the ability to learn without being explicitly programmed.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3535F5-E4E1-BE40-91D4-F8535C267F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86" y="1169122"/>
            <a:ext cx="1371600" cy="1905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AD51BD-70EE-F345-B4B1-0B7920E66D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077" b="-2"/>
          <a:stretch/>
        </p:blipFill>
        <p:spPr>
          <a:xfrm>
            <a:off x="335170" y="3286022"/>
            <a:ext cx="6730649" cy="204096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55D67C-CE26-514F-8890-4581402A5B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444" y="3725407"/>
            <a:ext cx="2042556" cy="204255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C49FDE3-479D-CB40-8DA8-D08AB03D6DD9}"/>
              </a:ext>
            </a:extLst>
          </p:cNvPr>
          <p:cNvSpPr txBox="1">
            <a:spLocks/>
          </p:cNvSpPr>
          <p:nvPr/>
        </p:nvSpPr>
        <p:spPr>
          <a:xfrm>
            <a:off x="6832721" y="6442998"/>
            <a:ext cx="2311279" cy="17403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Photos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114935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B8FEA-53F7-C34B-83C0-B824CE9DE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Machine Learning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539944-24CD-E440-BA1A-D1A8904F1D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3273" t="18592" b="25731"/>
          <a:stretch/>
        </p:blipFill>
        <p:spPr>
          <a:xfrm>
            <a:off x="7113319" y="1608188"/>
            <a:ext cx="2030681" cy="122316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D0C4C0-1083-3043-B25B-A36CE4B7A4AB}"/>
              </a:ext>
            </a:extLst>
          </p:cNvPr>
          <p:cNvSpPr txBox="1">
            <a:spLocks/>
          </p:cNvSpPr>
          <p:nvPr/>
        </p:nvSpPr>
        <p:spPr>
          <a:xfrm>
            <a:off x="400050" y="1489755"/>
            <a:ext cx="6843898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Tom Mitchell (1998): a computer program is said to learn from experience E with respect to some class of tasks T and performance measure P, if its performance at tasks in T, as measured by P, improves with experience 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E85583-93D3-A340-A1AE-F78E0D46DD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444" y="3725407"/>
            <a:ext cx="2042556" cy="2042556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121220-6B13-D04C-BA60-E1AE0377ACED}"/>
              </a:ext>
            </a:extLst>
          </p:cNvPr>
          <p:cNvSpPr txBox="1">
            <a:spLocks/>
          </p:cNvSpPr>
          <p:nvPr/>
        </p:nvSpPr>
        <p:spPr>
          <a:xfrm>
            <a:off x="400050" y="4127053"/>
            <a:ext cx="6570766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Experience (data): games played by the program (with itself)</a:t>
            </a:r>
          </a:p>
          <a:p>
            <a:pPr marL="0" indent="0">
              <a:buNone/>
            </a:pPr>
            <a:r>
              <a:rPr lang="en-US" dirty="0"/>
              <a:t>Performance measure: winning rate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317BF02-7901-DF4E-A1BE-EF42DB93B756}"/>
              </a:ext>
            </a:extLst>
          </p:cNvPr>
          <p:cNvSpPr txBox="1">
            <a:spLocks/>
          </p:cNvSpPr>
          <p:nvPr/>
        </p:nvSpPr>
        <p:spPr>
          <a:xfrm>
            <a:off x="5490810" y="6486493"/>
            <a:ext cx="7529561" cy="17403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Image from Tom Mitchell’s homepage</a:t>
            </a:r>
          </a:p>
        </p:txBody>
      </p:sp>
    </p:spTree>
    <p:extLst>
      <p:ext uri="{BB962C8B-B14F-4D97-AF65-F5344CB8AC3E}">
        <p14:creationId xmlns:p14="http://schemas.microsoft.com/office/powerpoint/2010/main" val="3177093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A1E64-A010-2949-A134-E573A97AF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216658"/>
            <a:ext cx="8563356" cy="1441099"/>
          </a:xfrm>
        </p:spPr>
        <p:txBody>
          <a:bodyPr>
            <a:normAutofit/>
          </a:bodyPr>
          <a:lstStyle/>
          <a:p>
            <a:r>
              <a:rPr lang="en-US" altLang="zh-CN" dirty="0"/>
              <a:t>Taxonomy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 </a:t>
            </a:r>
            <a:r>
              <a:rPr lang="en-US" altLang="zh-CN" dirty="0"/>
              <a:t>Learning </a:t>
            </a:r>
            <a:br>
              <a:rPr lang="en-US" altLang="zh-CN" dirty="0"/>
            </a:br>
            <a:r>
              <a:rPr lang="en-US" altLang="zh-CN" dirty="0"/>
              <a:t>(A Simplistic View Based on Tasks)  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4EFFE33-434B-0648-9199-22B2FAF04330}"/>
              </a:ext>
            </a:extLst>
          </p:cNvPr>
          <p:cNvSpPr/>
          <p:nvPr/>
        </p:nvSpPr>
        <p:spPr>
          <a:xfrm>
            <a:off x="1582880" y="1717132"/>
            <a:ext cx="2468880" cy="24688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Supervised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Learning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BDF48D1-687A-E842-85B6-0FFE43A931A3}"/>
              </a:ext>
            </a:extLst>
          </p:cNvPr>
          <p:cNvSpPr>
            <a:spLocks/>
          </p:cNvSpPr>
          <p:nvPr/>
        </p:nvSpPr>
        <p:spPr>
          <a:xfrm>
            <a:off x="5051662" y="1731116"/>
            <a:ext cx="2468880" cy="24688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Unsupervised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Learning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ECB4585-D93D-4B45-B79A-4256418F6A51}"/>
              </a:ext>
            </a:extLst>
          </p:cNvPr>
          <p:cNvSpPr/>
          <p:nvPr/>
        </p:nvSpPr>
        <p:spPr>
          <a:xfrm>
            <a:off x="3299460" y="3963487"/>
            <a:ext cx="2468880" cy="24688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Reinforcement 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Learning</a:t>
            </a:r>
          </a:p>
        </p:txBody>
      </p:sp>
    </p:spTree>
    <p:extLst>
      <p:ext uri="{BB962C8B-B14F-4D97-AF65-F5344CB8AC3E}">
        <p14:creationId xmlns:p14="http://schemas.microsoft.com/office/powerpoint/2010/main" val="3108376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A1E64-A010-2949-A134-E573A97AF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216658"/>
            <a:ext cx="8563356" cy="1441099"/>
          </a:xfrm>
        </p:spPr>
        <p:txBody>
          <a:bodyPr>
            <a:normAutofit/>
          </a:bodyPr>
          <a:lstStyle/>
          <a:p>
            <a:r>
              <a:rPr lang="en-US" altLang="zh-CN" dirty="0"/>
              <a:t>Taxonomy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 </a:t>
            </a:r>
            <a:r>
              <a:rPr lang="en-US" altLang="zh-CN" dirty="0"/>
              <a:t>Learning </a:t>
            </a:r>
            <a:br>
              <a:rPr lang="en-US" altLang="zh-CN" dirty="0"/>
            </a:br>
            <a:r>
              <a:rPr lang="en-US" altLang="zh-CN" dirty="0"/>
              <a:t>(A Simplistic View Based on Tasks)  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4EFFE33-434B-0648-9199-22B2FAF04330}"/>
              </a:ext>
            </a:extLst>
          </p:cNvPr>
          <p:cNvSpPr/>
          <p:nvPr/>
        </p:nvSpPr>
        <p:spPr>
          <a:xfrm>
            <a:off x="2200397" y="1978389"/>
            <a:ext cx="2468880" cy="24688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Supervised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Learning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BDF48D1-687A-E842-85B6-0FFE43A931A3}"/>
              </a:ext>
            </a:extLst>
          </p:cNvPr>
          <p:cNvSpPr>
            <a:spLocks/>
          </p:cNvSpPr>
          <p:nvPr/>
        </p:nvSpPr>
        <p:spPr>
          <a:xfrm>
            <a:off x="4398519" y="1980499"/>
            <a:ext cx="2468880" cy="24688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Unsupervised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Learning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ECB4585-D93D-4B45-B79A-4256418F6A51}"/>
              </a:ext>
            </a:extLst>
          </p:cNvPr>
          <p:cNvSpPr/>
          <p:nvPr/>
        </p:nvSpPr>
        <p:spPr>
          <a:xfrm>
            <a:off x="3299460" y="3547853"/>
            <a:ext cx="2468880" cy="24688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Reinforcement 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Learning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0A81F-2AF7-2345-B942-6E4487281D97}"/>
              </a:ext>
            </a:extLst>
          </p:cNvPr>
          <p:cNvSpPr txBox="1"/>
          <p:nvPr/>
        </p:nvSpPr>
        <p:spPr>
          <a:xfrm>
            <a:off x="1461106" y="6145251"/>
            <a:ext cx="6136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28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 also</a:t>
            </a:r>
            <a:r>
              <a:rPr lang="zh-CN" altLang="en-US" sz="28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28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 viewed as tools</a:t>
            </a:r>
            <a:r>
              <a:rPr lang="en-US" altLang="zh-CN" sz="28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/methods</a:t>
            </a:r>
            <a:endParaRPr lang="en-US" sz="2800" dirty="0">
              <a:solidFill>
                <a:srgbClr val="0432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49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AC10C-A4F2-E146-B91E-49397984C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222" y="1852552"/>
            <a:ext cx="8563356" cy="1888176"/>
          </a:xfrm>
        </p:spPr>
        <p:txBody>
          <a:bodyPr>
            <a:normAutofit/>
          </a:bodyPr>
          <a:lstStyle/>
          <a:p>
            <a:pPr algn="ctr"/>
            <a:r>
              <a:rPr lang="en-US" sz="5000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16424488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CF844-062A-F942-A0D7-457950E5F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Housing</a:t>
            </a:r>
            <a:r>
              <a:rPr lang="zh-CN" altLang="en-US" dirty="0"/>
              <a:t> </a:t>
            </a:r>
            <a:r>
              <a:rPr lang="en-US" altLang="zh-CN" dirty="0"/>
              <a:t>Price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E84E2-2AF6-6946-A4DE-91E24C9B4D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992" y="2633472"/>
            <a:ext cx="4624779" cy="309049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FA238AC-75DD-534E-8CDF-72A1AFDC15AE}"/>
              </a:ext>
            </a:extLst>
          </p:cNvPr>
          <p:cNvSpPr txBox="1">
            <a:spLocks/>
          </p:cNvSpPr>
          <p:nvPr/>
        </p:nvSpPr>
        <p:spPr>
          <a:xfrm>
            <a:off x="4849173" y="5743152"/>
            <a:ext cx="2097314" cy="8384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FF05715A-AA23-F44E-81EE-1A30240FFD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85759" y="5756604"/>
                <a:ext cx="1682986" cy="83841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=800</m:t>
                      </m:r>
                    </m:oMath>
                  </m:oMathPara>
                </a14:m>
                <a:endParaRPr lang="en-US" sz="2400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en-US" sz="2400" b="0" dirty="0"/>
              </a:p>
            </p:txBody>
          </p:sp>
        </mc:Choice>
        <mc:Fallback xmlns=""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FF05715A-AA23-F44E-81EE-1A30240FFD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5759" y="5756604"/>
                <a:ext cx="1682986" cy="838410"/>
              </a:xfrm>
              <a:prstGeom prst="rect">
                <a:avLst/>
              </a:prstGeom>
              <a:blipFill>
                <a:blip r:embed="rId5"/>
                <a:stretch>
                  <a:fillRect b="-14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007346-30F8-A340-9723-6D0194E7F566}"/>
              </a:ext>
            </a:extLst>
          </p:cNvPr>
          <p:cNvCxnSpPr>
            <a:cxnSpLocks/>
          </p:cNvCxnSpPr>
          <p:nvPr/>
        </p:nvCxnSpPr>
        <p:spPr>
          <a:xfrm flipV="1">
            <a:off x="3827252" y="5165787"/>
            <a:ext cx="0" cy="562595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696AB59E-A314-C74D-A999-9EBA100DC1C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66092" y="3935471"/>
                <a:ext cx="2097314" cy="83841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dirty="0"/>
                  <a:t>15th sample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15</m:t>
                            </m:r>
                          </m:e>
                        </m:d>
                      </m:sup>
                    </m:sSup>
                    <m:r>
                      <a:rPr lang="en-US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15</m:t>
                            </m:r>
                          </m:e>
                        </m:d>
                      </m:sup>
                    </m:sSup>
                    <m:r>
                      <a:rPr lang="en-US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696AB59E-A314-C74D-A999-9EBA100DC1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6092" y="3935471"/>
                <a:ext cx="2097314" cy="838410"/>
              </a:xfrm>
              <a:prstGeom prst="rect">
                <a:avLst/>
              </a:prstGeom>
              <a:blipFill>
                <a:blip r:embed="rId6"/>
                <a:stretch>
                  <a:fillRect l="-6024" t="-11940" r="-3614" b="-164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Arc 25">
            <a:extLst>
              <a:ext uri="{FF2B5EF4-FFF2-40B4-BE49-F238E27FC236}">
                <a16:creationId xmlns:a16="http://schemas.microsoft.com/office/drawing/2014/main" id="{24055B2D-EC94-854C-B114-5EC33921E3A5}"/>
              </a:ext>
            </a:extLst>
          </p:cNvPr>
          <p:cNvSpPr/>
          <p:nvPr/>
        </p:nvSpPr>
        <p:spPr>
          <a:xfrm rot="1732402" flipH="1">
            <a:off x="5788756" y="3911762"/>
            <a:ext cx="1136528" cy="47418"/>
          </a:xfrm>
          <a:custGeom>
            <a:avLst/>
            <a:gdLst>
              <a:gd name="connsiteX0" fmla="*/ 339844 w 679688"/>
              <a:gd name="connsiteY0" fmla="*/ 0 h 694357"/>
              <a:gd name="connsiteX1" fmla="*/ 679688 w 679688"/>
              <a:gd name="connsiteY1" fmla="*/ 347179 h 694357"/>
              <a:gd name="connsiteX2" fmla="*/ 339844 w 679688"/>
              <a:gd name="connsiteY2" fmla="*/ 347179 h 694357"/>
              <a:gd name="connsiteX3" fmla="*/ 339844 w 679688"/>
              <a:gd name="connsiteY3" fmla="*/ 0 h 694357"/>
              <a:gd name="connsiteX0" fmla="*/ 339844 w 679688"/>
              <a:gd name="connsiteY0" fmla="*/ 0 h 694357"/>
              <a:gd name="connsiteX1" fmla="*/ 679688 w 679688"/>
              <a:gd name="connsiteY1" fmla="*/ 347179 h 694357"/>
              <a:gd name="connsiteX0" fmla="*/ 0 w 339844"/>
              <a:gd name="connsiteY0" fmla="*/ 6631 h 353810"/>
              <a:gd name="connsiteX1" fmla="*/ 339844 w 339844"/>
              <a:gd name="connsiteY1" fmla="*/ 353810 h 353810"/>
              <a:gd name="connsiteX2" fmla="*/ 0 w 339844"/>
              <a:gd name="connsiteY2" fmla="*/ 353810 h 353810"/>
              <a:gd name="connsiteX3" fmla="*/ 0 w 339844"/>
              <a:gd name="connsiteY3" fmla="*/ 6631 h 353810"/>
              <a:gd name="connsiteX0" fmla="*/ 0 w 339844"/>
              <a:gd name="connsiteY0" fmla="*/ 6631 h 353810"/>
              <a:gd name="connsiteX1" fmla="*/ 339844 w 339844"/>
              <a:gd name="connsiteY1" fmla="*/ 353810 h 353810"/>
              <a:gd name="connsiteX0" fmla="*/ 0 w 342253"/>
              <a:gd name="connsiteY0" fmla="*/ 94000 h 441179"/>
              <a:gd name="connsiteX1" fmla="*/ 133396 w 342253"/>
              <a:gd name="connsiteY1" fmla="*/ 20952 h 441179"/>
              <a:gd name="connsiteX2" fmla="*/ 339844 w 342253"/>
              <a:gd name="connsiteY2" fmla="*/ 441179 h 441179"/>
              <a:gd name="connsiteX3" fmla="*/ 0 w 342253"/>
              <a:gd name="connsiteY3" fmla="*/ 441179 h 441179"/>
              <a:gd name="connsiteX4" fmla="*/ 0 w 342253"/>
              <a:gd name="connsiteY4" fmla="*/ 94000 h 441179"/>
              <a:gd name="connsiteX0" fmla="*/ 0 w 342253"/>
              <a:gd name="connsiteY0" fmla="*/ 94000 h 441179"/>
              <a:gd name="connsiteX1" fmla="*/ 339844 w 342253"/>
              <a:gd name="connsiteY1" fmla="*/ 441179 h 441179"/>
              <a:gd name="connsiteX0" fmla="*/ 323963 w 666216"/>
              <a:gd name="connsiteY0" fmla="*/ 94002 h 441181"/>
              <a:gd name="connsiteX1" fmla="*/ 457359 w 666216"/>
              <a:gd name="connsiteY1" fmla="*/ 20954 h 441181"/>
              <a:gd name="connsiteX2" fmla="*/ 663807 w 666216"/>
              <a:gd name="connsiteY2" fmla="*/ 441181 h 441181"/>
              <a:gd name="connsiteX3" fmla="*/ 323963 w 666216"/>
              <a:gd name="connsiteY3" fmla="*/ 441181 h 441181"/>
              <a:gd name="connsiteX4" fmla="*/ 323963 w 666216"/>
              <a:gd name="connsiteY4" fmla="*/ 94002 h 441181"/>
              <a:gd name="connsiteX0" fmla="*/ 0 w 666216"/>
              <a:gd name="connsiteY0" fmla="*/ 374434 h 441181"/>
              <a:gd name="connsiteX1" fmla="*/ 663807 w 666216"/>
              <a:gd name="connsiteY1" fmla="*/ 441181 h 441181"/>
              <a:gd name="connsiteX0" fmla="*/ 323963 w 666216"/>
              <a:gd name="connsiteY0" fmla="*/ 94002 h 441181"/>
              <a:gd name="connsiteX1" fmla="*/ 457359 w 666216"/>
              <a:gd name="connsiteY1" fmla="*/ 20954 h 441181"/>
              <a:gd name="connsiteX2" fmla="*/ 663807 w 666216"/>
              <a:gd name="connsiteY2" fmla="*/ 441181 h 441181"/>
              <a:gd name="connsiteX3" fmla="*/ 323963 w 666216"/>
              <a:gd name="connsiteY3" fmla="*/ 441181 h 441181"/>
              <a:gd name="connsiteX4" fmla="*/ 323963 w 666216"/>
              <a:gd name="connsiteY4" fmla="*/ 94002 h 441181"/>
              <a:gd name="connsiteX0" fmla="*/ 0 w 666216"/>
              <a:gd name="connsiteY0" fmla="*/ 374434 h 441181"/>
              <a:gd name="connsiteX1" fmla="*/ 663807 w 666216"/>
              <a:gd name="connsiteY1" fmla="*/ 441181 h 441181"/>
              <a:gd name="connsiteX0" fmla="*/ 323963 w 666216"/>
              <a:gd name="connsiteY0" fmla="*/ 94002 h 441181"/>
              <a:gd name="connsiteX1" fmla="*/ 457359 w 666216"/>
              <a:gd name="connsiteY1" fmla="*/ 20954 h 441181"/>
              <a:gd name="connsiteX2" fmla="*/ 663807 w 666216"/>
              <a:gd name="connsiteY2" fmla="*/ 441181 h 441181"/>
              <a:gd name="connsiteX3" fmla="*/ 323963 w 666216"/>
              <a:gd name="connsiteY3" fmla="*/ 441181 h 441181"/>
              <a:gd name="connsiteX4" fmla="*/ 323963 w 666216"/>
              <a:gd name="connsiteY4" fmla="*/ 94002 h 441181"/>
              <a:gd name="connsiteX0" fmla="*/ 0 w 666216"/>
              <a:gd name="connsiteY0" fmla="*/ 374434 h 441181"/>
              <a:gd name="connsiteX1" fmla="*/ 61200 w 666216"/>
              <a:gd name="connsiteY1" fmla="*/ 112055 h 441181"/>
              <a:gd name="connsiteX2" fmla="*/ 663807 w 666216"/>
              <a:gd name="connsiteY2" fmla="*/ 441181 h 441181"/>
              <a:gd name="connsiteX0" fmla="*/ 323963 w 666216"/>
              <a:gd name="connsiteY0" fmla="*/ 114308 h 461487"/>
              <a:gd name="connsiteX1" fmla="*/ 457359 w 666216"/>
              <a:gd name="connsiteY1" fmla="*/ 41260 h 461487"/>
              <a:gd name="connsiteX2" fmla="*/ 663807 w 666216"/>
              <a:gd name="connsiteY2" fmla="*/ 461487 h 461487"/>
              <a:gd name="connsiteX3" fmla="*/ 323963 w 666216"/>
              <a:gd name="connsiteY3" fmla="*/ 461487 h 461487"/>
              <a:gd name="connsiteX4" fmla="*/ 323963 w 666216"/>
              <a:gd name="connsiteY4" fmla="*/ 114308 h 461487"/>
              <a:gd name="connsiteX0" fmla="*/ 0 w 666216"/>
              <a:gd name="connsiteY0" fmla="*/ 394740 h 461487"/>
              <a:gd name="connsiteX1" fmla="*/ 61200 w 666216"/>
              <a:gd name="connsiteY1" fmla="*/ 132361 h 461487"/>
              <a:gd name="connsiteX2" fmla="*/ 305761 w 666216"/>
              <a:gd name="connsiteY2" fmla="*/ 14284 h 461487"/>
              <a:gd name="connsiteX3" fmla="*/ 663807 w 666216"/>
              <a:gd name="connsiteY3" fmla="*/ 461487 h 461487"/>
              <a:gd name="connsiteX0" fmla="*/ 323963 w 666216"/>
              <a:gd name="connsiteY0" fmla="*/ 114308 h 461487"/>
              <a:gd name="connsiteX1" fmla="*/ 457359 w 666216"/>
              <a:gd name="connsiteY1" fmla="*/ 41260 h 461487"/>
              <a:gd name="connsiteX2" fmla="*/ 663807 w 666216"/>
              <a:gd name="connsiteY2" fmla="*/ 461487 h 461487"/>
              <a:gd name="connsiteX3" fmla="*/ 323963 w 666216"/>
              <a:gd name="connsiteY3" fmla="*/ 461487 h 461487"/>
              <a:gd name="connsiteX4" fmla="*/ 323963 w 666216"/>
              <a:gd name="connsiteY4" fmla="*/ 114308 h 461487"/>
              <a:gd name="connsiteX0" fmla="*/ 0 w 666216"/>
              <a:gd name="connsiteY0" fmla="*/ 394740 h 461487"/>
              <a:gd name="connsiteX1" fmla="*/ 61200 w 666216"/>
              <a:gd name="connsiteY1" fmla="*/ 132361 h 461487"/>
              <a:gd name="connsiteX2" fmla="*/ 305761 w 666216"/>
              <a:gd name="connsiteY2" fmla="*/ 14284 h 461487"/>
              <a:gd name="connsiteX3" fmla="*/ 470919 w 666216"/>
              <a:gd name="connsiteY3" fmla="*/ 132362 h 461487"/>
              <a:gd name="connsiteX4" fmla="*/ 663807 w 666216"/>
              <a:gd name="connsiteY4" fmla="*/ 461487 h 461487"/>
              <a:gd name="connsiteX0" fmla="*/ 323963 w 666216"/>
              <a:gd name="connsiteY0" fmla="*/ 112112 h 459291"/>
              <a:gd name="connsiteX1" fmla="*/ 457359 w 666216"/>
              <a:gd name="connsiteY1" fmla="*/ 39064 h 459291"/>
              <a:gd name="connsiteX2" fmla="*/ 663807 w 666216"/>
              <a:gd name="connsiteY2" fmla="*/ 459291 h 459291"/>
              <a:gd name="connsiteX3" fmla="*/ 323963 w 666216"/>
              <a:gd name="connsiteY3" fmla="*/ 459291 h 459291"/>
              <a:gd name="connsiteX4" fmla="*/ 323963 w 666216"/>
              <a:gd name="connsiteY4" fmla="*/ 112112 h 459291"/>
              <a:gd name="connsiteX0" fmla="*/ 0 w 666216"/>
              <a:gd name="connsiteY0" fmla="*/ 392544 h 459291"/>
              <a:gd name="connsiteX1" fmla="*/ 64376 w 666216"/>
              <a:gd name="connsiteY1" fmla="*/ 159686 h 459291"/>
              <a:gd name="connsiteX2" fmla="*/ 305761 w 666216"/>
              <a:gd name="connsiteY2" fmla="*/ 12088 h 459291"/>
              <a:gd name="connsiteX3" fmla="*/ 470919 w 666216"/>
              <a:gd name="connsiteY3" fmla="*/ 130166 h 459291"/>
              <a:gd name="connsiteX4" fmla="*/ 663807 w 666216"/>
              <a:gd name="connsiteY4" fmla="*/ 459291 h 459291"/>
              <a:gd name="connsiteX0" fmla="*/ 323963 w 666216"/>
              <a:gd name="connsiteY0" fmla="*/ 110300 h 457479"/>
              <a:gd name="connsiteX1" fmla="*/ 457359 w 666216"/>
              <a:gd name="connsiteY1" fmla="*/ 37252 h 457479"/>
              <a:gd name="connsiteX2" fmla="*/ 663807 w 666216"/>
              <a:gd name="connsiteY2" fmla="*/ 457479 h 457479"/>
              <a:gd name="connsiteX3" fmla="*/ 323963 w 666216"/>
              <a:gd name="connsiteY3" fmla="*/ 457479 h 457479"/>
              <a:gd name="connsiteX4" fmla="*/ 323963 w 666216"/>
              <a:gd name="connsiteY4" fmla="*/ 110300 h 457479"/>
              <a:gd name="connsiteX0" fmla="*/ 0 w 666216"/>
              <a:gd name="connsiteY0" fmla="*/ 390732 h 457479"/>
              <a:gd name="connsiteX1" fmla="*/ 67551 w 666216"/>
              <a:gd name="connsiteY1" fmla="*/ 191436 h 457479"/>
              <a:gd name="connsiteX2" fmla="*/ 305761 w 666216"/>
              <a:gd name="connsiteY2" fmla="*/ 10276 h 457479"/>
              <a:gd name="connsiteX3" fmla="*/ 470919 w 666216"/>
              <a:gd name="connsiteY3" fmla="*/ 128354 h 457479"/>
              <a:gd name="connsiteX4" fmla="*/ 663807 w 666216"/>
              <a:gd name="connsiteY4" fmla="*/ 457479 h 457479"/>
              <a:gd name="connsiteX0" fmla="*/ 323963 w 666216"/>
              <a:gd name="connsiteY0" fmla="*/ 110300 h 617606"/>
              <a:gd name="connsiteX1" fmla="*/ 457359 w 666216"/>
              <a:gd name="connsiteY1" fmla="*/ 37252 h 617606"/>
              <a:gd name="connsiteX2" fmla="*/ 663807 w 666216"/>
              <a:gd name="connsiteY2" fmla="*/ 457479 h 617606"/>
              <a:gd name="connsiteX3" fmla="*/ 323963 w 666216"/>
              <a:gd name="connsiteY3" fmla="*/ 457479 h 617606"/>
              <a:gd name="connsiteX4" fmla="*/ 323963 w 666216"/>
              <a:gd name="connsiteY4" fmla="*/ 110300 h 617606"/>
              <a:gd name="connsiteX0" fmla="*/ 0 w 666216"/>
              <a:gd name="connsiteY0" fmla="*/ 390732 h 617606"/>
              <a:gd name="connsiteX1" fmla="*/ 67551 w 666216"/>
              <a:gd name="connsiteY1" fmla="*/ 191436 h 617606"/>
              <a:gd name="connsiteX2" fmla="*/ 305761 w 666216"/>
              <a:gd name="connsiteY2" fmla="*/ 10276 h 617606"/>
              <a:gd name="connsiteX3" fmla="*/ 470919 w 666216"/>
              <a:gd name="connsiteY3" fmla="*/ 128354 h 617606"/>
              <a:gd name="connsiteX4" fmla="*/ 665250 w 666216"/>
              <a:gd name="connsiteY4" fmla="*/ 617606 h 617606"/>
              <a:gd name="connsiteX0" fmla="*/ 323963 w 674188"/>
              <a:gd name="connsiteY0" fmla="*/ 110300 h 617606"/>
              <a:gd name="connsiteX1" fmla="*/ 457359 w 674188"/>
              <a:gd name="connsiteY1" fmla="*/ 37252 h 617606"/>
              <a:gd name="connsiteX2" fmla="*/ 578398 w 674188"/>
              <a:gd name="connsiteY2" fmla="*/ 264748 h 617606"/>
              <a:gd name="connsiteX3" fmla="*/ 663807 w 674188"/>
              <a:gd name="connsiteY3" fmla="*/ 457479 h 617606"/>
              <a:gd name="connsiteX4" fmla="*/ 323963 w 674188"/>
              <a:gd name="connsiteY4" fmla="*/ 457479 h 617606"/>
              <a:gd name="connsiteX5" fmla="*/ 323963 w 674188"/>
              <a:gd name="connsiteY5" fmla="*/ 110300 h 617606"/>
              <a:gd name="connsiteX0" fmla="*/ 0 w 674188"/>
              <a:gd name="connsiteY0" fmla="*/ 390732 h 617606"/>
              <a:gd name="connsiteX1" fmla="*/ 67551 w 674188"/>
              <a:gd name="connsiteY1" fmla="*/ 191436 h 617606"/>
              <a:gd name="connsiteX2" fmla="*/ 305761 w 674188"/>
              <a:gd name="connsiteY2" fmla="*/ 10276 h 617606"/>
              <a:gd name="connsiteX3" fmla="*/ 470919 w 674188"/>
              <a:gd name="connsiteY3" fmla="*/ 128354 h 617606"/>
              <a:gd name="connsiteX4" fmla="*/ 665250 w 674188"/>
              <a:gd name="connsiteY4" fmla="*/ 617606 h 617606"/>
              <a:gd name="connsiteX0" fmla="*/ 323963 w 674737"/>
              <a:gd name="connsiteY0" fmla="*/ 110300 h 617606"/>
              <a:gd name="connsiteX1" fmla="*/ 457359 w 674737"/>
              <a:gd name="connsiteY1" fmla="*/ 37252 h 617606"/>
              <a:gd name="connsiteX2" fmla="*/ 584713 w 674737"/>
              <a:gd name="connsiteY2" fmla="*/ 234025 h 617606"/>
              <a:gd name="connsiteX3" fmla="*/ 663807 w 674737"/>
              <a:gd name="connsiteY3" fmla="*/ 457479 h 617606"/>
              <a:gd name="connsiteX4" fmla="*/ 323963 w 674737"/>
              <a:gd name="connsiteY4" fmla="*/ 457479 h 617606"/>
              <a:gd name="connsiteX5" fmla="*/ 323963 w 674737"/>
              <a:gd name="connsiteY5" fmla="*/ 110300 h 617606"/>
              <a:gd name="connsiteX0" fmla="*/ 0 w 674737"/>
              <a:gd name="connsiteY0" fmla="*/ 390732 h 617606"/>
              <a:gd name="connsiteX1" fmla="*/ 67551 w 674737"/>
              <a:gd name="connsiteY1" fmla="*/ 191436 h 617606"/>
              <a:gd name="connsiteX2" fmla="*/ 305761 w 674737"/>
              <a:gd name="connsiteY2" fmla="*/ 10276 h 617606"/>
              <a:gd name="connsiteX3" fmla="*/ 470919 w 674737"/>
              <a:gd name="connsiteY3" fmla="*/ 128354 h 617606"/>
              <a:gd name="connsiteX4" fmla="*/ 665250 w 674737"/>
              <a:gd name="connsiteY4" fmla="*/ 617606 h 617606"/>
              <a:gd name="connsiteX0" fmla="*/ 323963 w 674737"/>
              <a:gd name="connsiteY0" fmla="*/ 110300 h 699423"/>
              <a:gd name="connsiteX1" fmla="*/ 457359 w 674737"/>
              <a:gd name="connsiteY1" fmla="*/ 37252 h 699423"/>
              <a:gd name="connsiteX2" fmla="*/ 584713 w 674737"/>
              <a:gd name="connsiteY2" fmla="*/ 234025 h 699423"/>
              <a:gd name="connsiteX3" fmla="*/ 663807 w 674737"/>
              <a:gd name="connsiteY3" fmla="*/ 457479 h 699423"/>
              <a:gd name="connsiteX4" fmla="*/ 323963 w 674737"/>
              <a:gd name="connsiteY4" fmla="*/ 457479 h 699423"/>
              <a:gd name="connsiteX5" fmla="*/ 323963 w 674737"/>
              <a:gd name="connsiteY5" fmla="*/ 110300 h 699423"/>
              <a:gd name="connsiteX0" fmla="*/ 0 w 674737"/>
              <a:gd name="connsiteY0" fmla="*/ 390732 h 699423"/>
              <a:gd name="connsiteX1" fmla="*/ 67551 w 674737"/>
              <a:gd name="connsiteY1" fmla="*/ 191436 h 699423"/>
              <a:gd name="connsiteX2" fmla="*/ 305761 w 674737"/>
              <a:gd name="connsiteY2" fmla="*/ 10276 h 699423"/>
              <a:gd name="connsiteX3" fmla="*/ 470919 w 674737"/>
              <a:gd name="connsiteY3" fmla="*/ 128354 h 699423"/>
              <a:gd name="connsiteX4" fmla="*/ 655003 w 674737"/>
              <a:gd name="connsiteY4" fmla="*/ 699422 h 699423"/>
              <a:gd name="connsiteX0" fmla="*/ 323963 w 674737"/>
              <a:gd name="connsiteY0" fmla="*/ 110300 h 699423"/>
              <a:gd name="connsiteX1" fmla="*/ 457359 w 674737"/>
              <a:gd name="connsiteY1" fmla="*/ 37252 h 699423"/>
              <a:gd name="connsiteX2" fmla="*/ 584713 w 674737"/>
              <a:gd name="connsiteY2" fmla="*/ 234025 h 699423"/>
              <a:gd name="connsiteX3" fmla="*/ 663807 w 674737"/>
              <a:gd name="connsiteY3" fmla="*/ 457479 h 699423"/>
              <a:gd name="connsiteX4" fmla="*/ 323963 w 674737"/>
              <a:gd name="connsiteY4" fmla="*/ 457479 h 699423"/>
              <a:gd name="connsiteX5" fmla="*/ 323963 w 674737"/>
              <a:gd name="connsiteY5" fmla="*/ 110300 h 699423"/>
              <a:gd name="connsiteX0" fmla="*/ 0 w 674737"/>
              <a:gd name="connsiteY0" fmla="*/ 390732 h 699423"/>
              <a:gd name="connsiteX1" fmla="*/ 67551 w 674737"/>
              <a:gd name="connsiteY1" fmla="*/ 191436 h 699423"/>
              <a:gd name="connsiteX2" fmla="*/ 305761 w 674737"/>
              <a:gd name="connsiteY2" fmla="*/ 10276 h 699423"/>
              <a:gd name="connsiteX3" fmla="*/ 470919 w 674737"/>
              <a:gd name="connsiteY3" fmla="*/ 128354 h 699423"/>
              <a:gd name="connsiteX4" fmla="*/ 588355 w 674737"/>
              <a:gd name="connsiteY4" fmla="*/ 404194 h 699423"/>
              <a:gd name="connsiteX5" fmla="*/ 655003 w 674737"/>
              <a:gd name="connsiteY5" fmla="*/ 699422 h 699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4737" h="699423" stroke="0" extrusionOk="0">
                <a:moveTo>
                  <a:pt x="323963" y="110300"/>
                </a:moveTo>
                <a:cubicBezTo>
                  <a:pt x="348843" y="53792"/>
                  <a:pt x="400718" y="-20611"/>
                  <a:pt x="457359" y="37252"/>
                </a:cubicBezTo>
                <a:cubicBezTo>
                  <a:pt x="498510" y="61858"/>
                  <a:pt x="550305" y="163987"/>
                  <a:pt x="584713" y="234025"/>
                </a:cubicBezTo>
                <a:cubicBezTo>
                  <a:pt x="619121" y="304063"/>
                  <a:pt x="704958" y="424221"/>
                  <a:pt x="663807" y="457479"/>
                </a:cubicBezTo>
                <a:lnTo>
                  <a:pt x="323963" y="457479"/>
                </a:lnTo>
                <a:lnTo>
                  <a:pt x="323963" y="110300"/>
                </a:lnTo>
                <a:close/>
              </a:path>
              <a:path w="674737" h="699423" fill="none">
                <a:moveTo>
                  <a:pt x="0" y="390732"/>
                </a:moveTo>
                <a:cubicBezTo>
                  <a:pt x="19199" y="365452"/>
                  <a:pt x="43552" y="223037"/>
                  <a:pt x="67551" y="191436"/>
                </a:cubicBezTo>
                <a:cubicBezTo>
                  <a:pt x="113218" y="135407"/>
                  <a:pt x="205327" y="-44578"/>
                  <a:pt x="305761" y="10276"/>
                </a:cubicBezTo>
                <a:cubicBezTo>
                  <a:pt x="369813" y="12736"/>
                  <a:pt x="411245" y="53820"/>
                  <a:pt x="470919" y="128354"/>
                </a:cubicBezTo>
                <a:cubicBezTo>
                  <a:pt x="517030" y="196150"/>
                  <a:pt x="557674" y="309016"/>
                  <a:pt x="588355" y="404194"/>
                </a:cubicBezTo>
                <a:cubicBezTo>
                  <a:pt x="619036" y="499372"/>
                  <a:pt x="642907" y="652360"/>
                  <a:pt x="655003" y="699422"/>
                </a:cubicBezTo>
              </a:path>
            </a:pathLst>
          </a:custGeom>
          <a:ln w="28575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E9937B6C-8E14-A54D-B565-28809DBA49F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0050" y="1193433"/>
                <a:ext cx="8743950" cy="456383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600" dirty="0"/>
                  <a:t> Given: a dataset that contains </a:t>
                </a:r>
                <a14:m>
                  <m:oMath xmlns:m="http://schemas.openxmlformats.org/officeDocument/2006/math">
                    <m:r>
                      <a:rPr lang="en-US" sz="260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600" dirty="0"/>
                  <a:t> samples</a:t>
                </a:r>
              </a:p>
              <a:p>
                <a:pPr marL="0" indent="0" algn="ctr">
                  <a:lnSpc>
                    <a:spcPct val="70000"/>
                  </a:lnSpc>
                  <a:buFont typeface="Wingdings" panose="05000000000000000000" pitchFamily="2" charset="2"/>
                  <a:buNone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60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e>
                    </m:d>
                    <m:r>
                      <a:rPr lang="en-US" sz="2600" i="1" smtClean="0">
                        <a:latin typeface="Cambria Math" panose="02040503050406030204" pitchFamily="18" charset="0"/>
                      </a:rPr>
                      <m:t>, …(</m:t>
                    </m:r>
                    <m:sSup>
                      <m:sSup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p>
                    </m:sSup>
                    <m:r>
                      <a:rPr lang="en-US" sz="260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p>
                    </m:sSup>
                    <m:r>
                      <a:rPr lang="en-US" sz="26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600" dirty="0"/>
                  <a:t> </a:t>
                </a:r>
              </a:p>
              <a:p>
                <a:r>
                  <a:rPr lang="en-US" sz="2600" dirty="0">
                    <a:solidFill>
                      <a:srgbClr val="0432FF"/>
                    </a:solidFill>
                  </a:rPr>
                  <a:t> Task: </a:t>
                </a:r>
                <a:r>
                  <a:rPr lang="en-US" sz="2600" dirty="0"/>
                  <a:t>if a residence has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600" dirty="0"/>
                  <a:t> square feet, predict its price?</a:t>
                </a:r>
              </a:p>
            </p:txBody>
          </p:sp>
        </mc:Choice>
        <mc:Fallback xmlns="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E9937B6C-8E14-A54D-B565-28809DBA49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050" y="1193433"/>
                <a:ext cx="8743950" cy="4563836"/>
              </a:xfrm>
              <a:prstGeom prst="rect">
                <a:avLst/>
              </a:prstGeom>
              <a:blipFill>
                <a:blip r:embed="rId7"/>
                <a:stretch>
                  <a:fillRect l="-871" t="-19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268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527F532-409F-0842-9415-0DF60D07A503}"/>
              </a:ext>
            </a:extLst>
          </p:cNvPr>
          <p:cNvSpPr txBox="1">
            <a:spLocks/>
          </p:cNvSpPr>
          <p:nvPr/>
        </p:nvSpPr>
        <p:spPr>
          <a:xfrm>
            <a:off x="400050" y="5787699"/>
            <a:ext cx="8743950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 Lecture 2&amp;3: fitting linear/</a:t>
            </a:r>
            <a:r>
              <a:rPr lang="en-US" sz="2600" dirty="0" err="1"/>
              <a:t>qaudratic</a:t>
            </a:r>
            <a:r>
              <a:rPr lang="en-US" sz="2600" dirty="0"/>
              <a:t> functions to the dataset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B5EEA6-43CD-9E4A-93E4-8006499F97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992" y="2633711"/>
            <a:ext cx="4625048" cy="30906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87D9F18-AD67-3940-B485-24D493B683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992" y="2633711"/>
            <a:ext cx="4625048" cy="30906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2CF844-062A-F942-A0D7-457950E5F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Housing</a:t>
            </a:r>
            <a:r>
              <a:rPr lang="zh-CN" altLang="en-US" dirty="0"/>
              <a:t> </a:t>
            </a:r>
            <a:r>
              <a:rPr lang="en-US" altLang="zh-CN" dirty="0"/>
              <a:t>Price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FA238AC-75DD-534E-8CDF-72A1AFDC15AE}"/>
              </a:ext>
            </a:extLst>
          </p:cNvPr>
          <p:cNvSpPr txBox="1">
            <a:spLocks/>
          </p:cNvSpPr>
          <p:nvPr/>
        </p:nvSpPr>
        <p:spPr>
          <a:xfrm>
            <a:off x="4849173" y="5505647"/>
            <a:ext cx="2097314" cy="8384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66CF8746-055A-A74A-B33A-F15AC3F4B02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85759" y="5756604"/>
                <a:ext cx="1682986" cy="83841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=800</m:t>
                      </m:r>
                    </m:oMath>
                  </m:oMathPara>
                </a14:m>
                <a:endParaRPr lang="en-US" sz="2400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en-US" sz="2400" b="0" dirty="0"/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66CF8746-055A-A74A-B33A-F15AC3F4B0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5759" y="5756604"/>
                <a:ext cx="1682986" cy="838410"/>
              </a:xfrm>
              <a:prstGeom prst="rect">
                <a:avLst/>
              </a:prstGeom>
              <a:blipFill>
                <a:blip r:embed="rId6"/>
                <a:stretch>
                  <a:fillRect b="-14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15F50C57-7079-584C-9E58-2CDF07FEB28C}"/>
              </a:ext>
            </a:extLst>
          </p:cNvPr>
          <p:cNvSpPr/>
          <p:nvPr/>
        </p:nvSpPr>
        <p:spPr>
          <a:xfrm>
            <a:off x="3758672" y="4681554"/>
            <a:ext cx="137160" cy="137160"/>
          </a:xfrm>
          <a:prstGeom prst="ellipse">
            <a:avLst/>
          </a:prstGeom>
          <a:solidFill>
            <a:srgbClr val="0099FF"/>
          </a:solidFill>
          <a:ln>
            <a:solidFill>
              <a:srgbClr val="00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63B0C5D-149E-0447-91AC-7B2048498C68}"/>
              </a:ext>
            </a:extLst>
          </p:cNvPr>
          <p:cNvCxnSpPr>
            <a:cxnSpLocks/>
          </p:cNvCxnSpPr>
          <p:nvPr/>
        </p:nvCxnSpPr>
        <p:spPr>
          <a:xfrm flipV="1">
            <a:off x="3827252" y="5165787"/>
            <a:ext cx="0" cy="562595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FE6FFC4F-8DCE-8042-8E49-D8B71AFC77F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0050" y="1193433"/>
                <a:ext cx="8743950" cy="456383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600" dirty="0"/>
                  <a:t> Given: a dataset that contains </a:t>
                </a:r>
                <a14:m>
                  <m:oMath xmlns:m="http://schemas.openxmlformats.org/officeDocument/2006/math">
                    <m:r>
                      <a:rPr lang="en-US" sz="260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600" dirty="0"/>
                  <a:t> samples</a:t>
                </a:r>
              </a:p>
              <a:p>
                <a:pPr marL="0" indent="0" algn="ctr">
                  <a:lnSpc>
                    <a:spcPct val="70000"/>
                  </a:lnSpc>
                  <a:buFont typeface="Wingdings" panose="05000000000000000000" pitchFamily="2" charset="2"/>
                  <a:buNone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60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e>
                    </m:d>
                    <m:r>
                      <a:rPr lang="en-US" sz="2600" i="1" smtClean="0">
                        <a:latin typeface="Cambria Math" panose="02040503050406030204" pitchFamily="18" charset="0"/>
                      </a:rPr>
                      <m:t>, …(</m:t>
                    </m:r>
                    <m:sSup>
                      <m:sSup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p>
                    </m:sSup>
                    <m:r>
                      <a:rPr lang="en-US" sz="260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p>
                    </m:sSup>
                    <m:r>
                      <a:rPr lang="en-US" sz="26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600" dirty="0"/>
                  <a:t> </a:t>
                </a:r>
              </a:p>
              <a:p>
                <a:r>
                  <a:rPr lang="en-US" sz="2600" dirty="0">
                    <a:solidFill>
                      <a:srgbClr val="0432FF"/>
                    </a:solidFill>
                  </a:rPr>
                  <a:t> Task: </a:t>
                </a:r>
                <a:r>
                  <a:rPr lang="en-US" sz="2600" dirty="0"/>
                  <a:t>if a residence has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600" dirty="0"/>
                  <a:t> square feet, predict its price?</a:t>
                </a:r>
              </a:p>
            </p:txBody>
          </p:sp>
        </mc:Choice>
        <mc:Fallback xmlns="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FE6FFC4F-8DCE-8042-8E49-D8B71AFC77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050" y="1193433"/>
                <a:ext cx="8743950" cy="4563836"/>
              </a:xfrm>
              <a:prstGeom prst="rect">
                <a:avLst/>
              </a:prstGeom>
              <a:blipFill>
                <a:blip r:embed="rId7"/>
                <a:stretch>
                  <a:fillRect l="-871" t="-19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2773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5500CE-69FF-6A47-A011-13DFF4986BD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00050" y="1205308"/>
                <a:ext cx="8563356" cy="1740333"/>
              </a:xfrm>
            </p:spPr>
            <p:txBody>
              <a:bodyPr/>
              <a:lstStyle/>
              <a:p>
                <a:r>
                  <a:rPr lang="en-US" dirty="0"/>
                  <a:t> Suppose we also know the lot size </a:t>
                </a:r>
              </a:p>
              <a:p>
                <a:r>
                  <a:rPr lang="en-US" dirty="0"/>
                  <a:t> Task: find a function that maps </a:t>
                </a:r>
              </a:p>
              <a:p>
                <a:pPr marL="0" indent="0">
                  <a:buNone/>
                </a:pPr>
                <a:r>
                  <a:rPr lang="en-US" dirty="0"/>
                  <a:t>               (size, lot size)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   price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5500CE-69FF-6A47-A011-13DFF4986BD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0050" y="1205308"/>
                <a:ext cx="8563356" cy="1740333"/>
              </a:xfrm>
              <a:blipFill>
                <a:blip r:embed="rId2"/>
                <a:stretch>
                  <a:fillRect l="-889" t="-5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9A2D14FB-9A22-CB43-80EF-056A0A7C98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435" y="2970906"/>
            <a:ext cx="4059287" cy="40592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438DB6-C371-3D49-812C-9B6B0788C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Features 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C204425F-E70E-5D46-B2E8-F7A14B7C195D}"/>
              </a:ext>
            </a:extLst>
          </p:cNvPr>
          <p:cNvSpPr/>
          <p:nvPr/>
        </p:nvSpPr>
        <p:spPr>
          <a:xfrm rot="5400000">
            <a:off x="2479133" y="2036236"/>
            <a:ext cx="278748" cy="1603168"/>
          </a:xfrm>
          <a:prstGeom prst="rightBrace">
            <a:avLst>
              <a:gd name="adj1" fmla="val 69167"/>
              <a:gd name="adj2" fmla="val 5000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138318F-C7D1-5149-BB08-32627093A053}"/>
                  </a:ext>
                </a:extLst>
              </p:cNvPr>
              <p:cNvSpPr txBox="1"/>
              <p:nvPr/>
            </p:nvSpPr>
            <p:spPr>
              <a:xfrm>
                <a:off x="1419099" y="3007091"/>
                <a:ext cx="2398816" cy="8946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5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features/input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500" b="0" i="1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𝑥</m:t>
                      </m:r>
                      <m:r>
                        <a:rPr lang="en-US" sz="2500" b="0" i="1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∈</m:t>
                      </m:r>
                      <m:sSup>
                        <m:sSupPr>
                          <m:ctrlPr>
                            <a:rPr lang="en-US" sz="25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pPr>
                        <m:e>
                          <m:r>
                            <a:rPr lang="en-US" sz="25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ℝ</m:t>
                          </m:r>
                        </m:e>
                        <m:sup>
                          <m:r>
                            <a:rPr lang="en-US" sz="25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5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138318F-C7D1-5149-BB08-32627093A0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9099" y="3007091"/>
                <a:ext cx="2398816" cy="894669"/>
              </a:xfrm>
              <a:prstGeom prst="rect">
                <a:avLst/>
              </a:prstGeom>
              <a:blipFill>
                <a:blip r:embed="rId4"/>
                <a:stretch>
                  <a:fillRect t="-56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73B94F3-D3E7-D348-B864-4C1EE81379CA}"/>
                  </a:ext>
                </a:extLst>
              </p:cNvPr>
              <p:cNvSpPr txBox="1"/>
              <p:nvPr/>
            </p:nvSpPr>
            <p:spPr>
              <a:xfrm>
                <a:off x="3817915" y="3007090"/>
                <a:ext cx="2398816" cy="8946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5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label/output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500" b="0" i="1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𝑦</m:t>
                      </m:r>
                      <m:r>
                        <a:rPr lang="en-US" sz="2500" b="0" i="1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∈</m:t>
                      </m:r>
                      <m:r>
                        <a:rPr lang="en-US" sz="2500" b="0" i="1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ℝ</m:t>
                      </m:r>
                    </m:oMath>
                  </m:oMathPara>
                </a14:m>
                <a:endParaRPr lang="en-US" sz="25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73B94F3-D3E7-D348-B864-4C1EE81379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7915" y="3007090"/>
                <a:ext cx="2398816" cy="894669"/>
              </a:xfrm>
              <a:prstGeom prst="rect">
                <a:avLst/>
              </a:prstGeom>
              <a:blipFill>
                <a:blip r:embed="rId5"/>
                <a:stretch>
                  <a:fillRect t="-56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ight Brace 12">
            <a:extLst>
              <a:ext uri="{FF2B5EF4-FFF2-40B4-BE49-F238E27FC236}">
                <a16:creationId xmlns:a16="http://schemas.microsoft.com/office/drawing/2014/main" id="{7D19F6DD-8767-5543-98D4-C54E85DEA721}"/>
              </a:ext>
            </a:extLst>
          </p:cNvPr>
          <p:cNvSpPr/>
          <p:nvPr/>
        </p:nvSpPr>
        <p:spPr>
          <a:xfrm rot="5400000">
            <a:off x="4793435" y="2359974"/>
            <a:ext cx="274320" cy="960120"/>
          </a:xfrm>
          <a:prstGeom prst="rightBrace">
            <a:avLst>
              <a:gd name="adj1" fmla="val 69167"/>
              <a:gd name="adj2" fmla="val 5000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BCD43C2-1D4B-0244-BBB9-0A493D557697}"/>
              </a:ext>
            </a:extLst>
          </p:cNvPr>
          <p:cNvCxnSpPr>
            <a:cxnSpLocks/>
          </p:cNvCxnSpPr>
          <p:nvPr/>
        </p:nvCxnSpPr>
        <p:spPr>
          <a:xfrm>
            <a:off x="7160822" y="5096987"/>
            <a:ext cx="1781298" cy="53439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0A84E03-E02F-194B-8A13-1ACAFA497974}"/>
              </a:ext>
            </a:extLst>
          </p:cNvPr>
          <p:cNvCxnSpPr>
            <a:cxnSpLocks/>
          </p:cNvCxnSpPr>
          <p:nvPr/>
        </p:nvCxnSpPr>
        <p:spPr>
          <a:xfrm flipH="1">
            <a:off x="5902037" y="5096987"/>
            <a:ext cx="1246911" cy="105443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A32644-67AA-DB4B-A613-446D50ED95EB}"/>
              </a:ext>
            </a:extLst>
          </p:cNvPr>
          <p:cNvCxnSpPr>
            <a:cxnSpLocks/>
          </p:cNvCxnSpPr>
          <p:nvPr/>
        </p:nvCxnSpPr>
        <p:spPr>
          <a:xfrm flipH="1" flipV="1">
            <a:off x="7148946" y="3290023"/>
            <a:ext cx="3714" cy="1821774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FB8D3AB-E846-7347-845A-F12FA8505B7C}"/>
                  </a:ext>
                </a:extLst>
              </p:cNvPr>
              <p:cNvSpPr txBox="1"/>
              <p:nvPr/>
            </p:nvSpPr>
            <p:spPr>
              <a:xfrm>
                <a:off x="7067556" y="3013830"/>
                <a:ext cx="730332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500" b="0" i="1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𝑦</m:t>
                      </m:r>
                    </m:oMath>
                  </m:oMathPara>
                </a14:m>
                <a:endParaRPr lang="en-US" sz="25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FB8D3AB-E846-7347-845A-F12FA8505B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7556" y="3013830"/>
                <a:ext cx="730332" cy="477054"/>
              </a:xfrm>
              <a:prstGeom prst="rect">
                <a:avLst/>
              </a:prstGeom>
              <a:blipFill>
                <a:blip r:embed="rId6"/>
                <a:stretch>
                  <a:fillRect b="-5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CCE08B2-8A13-3343-AA48-0CEED640C1B3}"/>
                  </a:ext>
                </a:extLst>
              </p:cNvPr>
              <p:cNvSpPr txBox="1"/>
              <p:nvPr/>
            </p:nvSpPr>
            <p:spPr>
              <a:xfrm>
                <a:off x="5524997" y="6066251"/>
                <a:ext cx="730332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5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5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en-US" sz="25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5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CCE08B2-8A13-3343-AA48-0CEED640C1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4997" y="6066251"/>
                <a:ext cx="730332" cy="47705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84FBF0F-0F2E-C048-9FD9-2E808804C745}"/>
                  </a:ext>
                </a:extLst>
              </p:cNvPr>
              <p:cNvSpPr txBox="1"/>
              <p:nvPr/>
            </p:nvSpPr>
            <p:spPr>
              <a:xfrm>
                <a:off x="8616516" y="5056462"/>
                <a:ext cx="730332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5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5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en-US" sz="25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5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84FBF0F-0F2E-C048-9FD9-2E808804C7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6516" y="5056462"/>
                <a:ext cx="730332" cy="47705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Content Placeholder 2">
                <a:extLst>
                  <a:ext uri="{FF2B5EF4-FFF2-40B4-BE49-F238E27FC236}">
                    <a16:creationId xmlns:a16="http://schemas.microsoft.com/office/drawing/2014/main" id="{CFCDB8AD-38AC-3A4E-A16D-2E4698D26F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0050" y="4525804"/>
                <a:ext cx="5627308" cy="153837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600" dirty="0"/>
                  <a:t> Dataset: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60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e>
                    </m:d>
                    <m:r>
                      <a:rPr lang="en-US" sz="2600" i="1" smtClean="0">
                        <a:latin typeface="Cambria Math" panose="02040503050406030204" pitchFamily="18" charset="0"/>
                      </a:rPr>
                      <m:t>, …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60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p>
                    </m:sSup>
                    <m:r>
                      <a:rPr lang="en-US" sz="260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p>
                    </m:sSup>
                    <m:r>
                      <a:rPr lang="en-US" sz="26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=(</m:t>
                    </m:r>
                    <m:sSubSup>
                      <m:sSubSup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p>
                    </m:sSubSup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,</m:t>
                    </m:r>
                    <m:sSubSup>
                      <m:sSubSup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p>
                    </m:sSubSup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600" dirty="0"/>
              </a:p>
              <a:p>
                <a:r>
                  <a:rPr lang="en-US" sz="2600" dirty="0"/>
                  <a:t> “Supervision” refers to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p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,…, </m:t>
                    </m:r>
                    <m:sSup>
                      <m:sSup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sz="2600" dirty="0"/>
              </a:p>
            </p:txBody>
          </p:sp>
        </mc:Choice>
        <mc:Fallback xmlns="">
          <p:sp>
            <p:nvSpPr>
              <p:cNvPr id="27" name="Content Placeholder 2">
                <a:extLst>
                  <a:ext uri="{FF2B5EF4-FFF2-40B4-BE49-F238E27FC236}">
                    <a16:creationId xmlns:a16="http://schemas.microsoft.com/office/drawing/2014/main" id="{CFCDB8AD-38AC-3A4E-A16D-2E4698D26F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050" y="4525804"/>
                <a:ext cx="5627308" cy="1538370"/>
              </a:xfrm>
              <a:prstGeom prst="rect">
                <a:avLst/>
              </a:prstGeom>
              <a:blipFill>
                <a:blip r:embed="rId9"/>
                <a:stretch>
                  <a:fillRect l="-1802" t="-3279" b="-155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8900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A4FDB-046F-204F-B867-F1F2E8145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High-dimensional Features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5432-B9FB-6341-B064-855D6BFFDD2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00050" y="1311626"/>
                <a:ext cx="8563356" cy="4563836"/>
              </a:xfrm>
            </p:spPr>
            <p:txBody>
              <a:bodyPr/>
              <a:lstStyle/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en-US" dirty="0"/>
                  <a:t> for large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dirty="0"/>
              </a:p>
              <a:p>
                <a:r>
                  <a:rPr lang="en-US" dirty="0"/>
                  <a:t> E.g.,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C25432-B9FB-6341-B064-855D6BFFDD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0050" y="1311626"/>
                <a:ext cx="8563356" cy="4563836"/>
              </a:xfrm>
              <a:blipFill>
                <a:blip r:embed="rId2"/>
                <a:stretch>
                  <a:fillRect l="-889" t="-16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7208775-2072-5D4F-B27F-6720EDD51B0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1210" y="2449678"/>
                <a:ext cx="2843893" cy="456383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7208775-2072-5D4F-B27F-6720EDD51B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210" y="2449678"/>
                <a:ext cx="2843893" cy="4563836"/>
              </a:xfrm>
              <a:prstGeom prst="rect">
                <a:avLst/>
              </a:prstGeom>
              <a:blipFill>
                <a:blip r:embed="rId3"/>
                <a:stretch>
                  <a:fillRect t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E2EB80A-F89F-AC4B-8C3F-199B018F2447}"/>
                  </a:ext>
                </a:extLst>
              </p:cNvPr>
              <p:cNvSpPr txBox="1"/>
              <p:nvPr/>
            </p:nvSpPr>
            <p:spPr>
              <a:xfrm>
                <a:off x="3016336" y="2212731"/>
                <a:ext cx="2398816" cy="32162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5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--- living size</a:t>
                </a:r>
              </a:p>
              <a:p>
                <a:r>
                  <a:rPr lang="en-US" sz="25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--- lot size</a:t>
                </a:r>
              </a:p>
              <a:p>
                <a:r>
                  <a:rPr lang="en-US" sz="25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--- # floors</a:t>
                </a:r>
              </a:p>
              <a:p>
                <a:r>
                  <a:rPr lang="en-US" sz="25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--- condition</a:t>
                </a:r>
              </a:p>
              <a:p>
                <a:r>
                  <a:rPr lang="en-US" sz="25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--- zip code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US" sz="25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5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5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E2EB80A-F89F-AC4B-8C3F-199B018F24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6336" y="2212731"/>
                <a:ext cx="2398816" cy="3216265"/>
              </a:xfrm>
              <a:prstGeom prst="rect">
                <a:avLst/>
              </a:prstGeom>
              <a:blipFill>
                <a:blip r:embed="rId4"/>
                <a:stretch>
                  <a:fillRect l="-4233" t="-15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4196742-6F79-2749-BBD4-522B8A870C08}"/>
              </a:ext>
            </a:extLst>
          </p:cNvPr>
          <p:cNvCxnSpPr>
            <a:cxnSpLocks/>
          </p:cNvCxnSpPr>
          <p:nvPr/>
        </p:nvCxnSpPr>
        <p:spPr>
          <a:xfrm flipV="1">
            <a:off x="5342392" y="3629168"/>
            <a:ext cx="706648" cy="1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4817F9F-9FA9-2140-851C-8D57F999A095}"/>
              </a:ext>
            </a:extLst>
          </p:cNvPr>
          <p:cNvSpPr txBox="1">
            <a:spLocks/>
          </p:cNvSpPr>
          <p:nvPr/>
        </p:nvSpPr>
        <p:spPr>
          <a:xfrm>
            <a:off x="5249939" y="2390860"/>
            <a:ext cx="2843893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53D0477-B331-C847-B7D4-EF435A31524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87545" y="3375095"/>
                <a:ext cx="2843893" cy="456383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53D0477-B331-C847-B7D4-EF435A3152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7545" y="3375095"/>
                <a:ext cx="2843893" cy="456383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554EE62F-BB87-A744-A1D6-2126F93253D6}"/>
              </a:ext>
            </a:extLst>
          </p:cNvPr>
          <p:cNvSpPr txBox="1"/>
          <p:nvPr/>
        </p:nvSpPr>
        <p:spPr>
          <a:xfrm>
            <a:off x="6745184" y="3363216"/>
            <a:ext cx="239881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--- price</a:t>
            </a:r>
          </a:p>
          <a:p>
            <a:endParaRPr lang="en-US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C4C7314-0F15-DA44-B5D6-1A6197BB7530}"/>
              </a:ext>
            </a:extLst>
          </p:cNvPr>
          <p:cNvSpPr txBox="1">
            <a:spLocks/>
          </p:cNvSpPr>
          <p:nvPr/>
        </p:nvSpPr>
        <p:spPr>
          <a:xfrm>
            <a:off x="400050" y="5347216"/>
            <a:ext cx="8563356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Lecture 6-7: infinite dimensional features</a:t>
            </a:r>
          </a:p>
          <a:p>
            <a:r>
              <a:rPr lang="en-US" dirty="0"/>
              <a:t> Lecture 10-11: select features based on the data </a:t>
            </a:r>
          </a:p>
        </p:txBody>
      </p:sp>
    </p:spTree>
    <p:extLst>
      <p:ext uri="{BB962C8B-B14F-4D97-AF65-F5344CB8AC3E}">
        <p14:creationId xmlns:p14="http://schemas.microsoft.com/office/powerpoint/2010/main" val="3168808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AC10C-A4F2-E146-B91E-49397984C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322" y="1674421"/>
            <a:ext cx="8563356" cy="3218213"/>
          </a:xfrm>
        </p:spPr>
        <p:txBody>
          <a:bodyPr>
            <a:normAutofit fontScale="90000"/>
          </a:bodyPr>
          <a:lstStyle/>
          <a:p>
            <a:r>
              <a:rPr lang="en-US" sz="5000" dirty="0"/>
              <a:t>1. </a:t>
            </a:r>
            <a:r>
              <a:rPr lang="en-US" sz="5000" dirty="0" err="1"/>
              <a:t>Administrivia</a:t>
            </a:r>
            <a:br>
              <a:rPr lang="en-US" sz="5000" dirty="0"/>
            </a:br>
            <a:r>
              <a:rPr lang="en-US" sz="5000" dirty="0"/>
              <a:t>	      </a:t>
            </a:r>
            <a:r>
              <a:rPr lang="en-US" sz="5400" dirty="0">
                <a:hlinkClick r:id="rId2"/>
              </a:rPr>
              <a:t>cs229.stanford.edu</a:t>
            </a:r>
            <a:br>
              <a:rPr lang="en-US" sz="5400" dirty="0"/>
            </a:br>
            <a:r>
              <a:rPr lang="en-US" sz="5400" dirty="0"/>
              <a:t>	</a:t>
            </a:r>
            <a:r>
              <a:rPr lang="en-US" sz="3300" dirty="0"/>
              <a:t>(you may need to refresh to see the latest version)</a:t>
            </a:r>
            <a:br>
              <a:rPr lang="en-US" sz="5400" dirty="0"/>
            </a:br>
            <a:br>
              <a:rPr lang="en-US" sz="5000" dirty="0"/>
            </a:br>
            <a:r>
              <a:rPr lang="en-US" sz="5000" dirty="0"/>
              <a:t>2. Topics Covered in This Course</a:t>
            </a:r>
          </a:p>
        </p:txBody>
      </p:sp>
    </p:spTree>
    <p:extLst>
      <p:ext uri="{BB962C8B-B14F-4D97-AF65-F5344CB8AC3E}">
        <p14:creationId xmlns:p14="http://schemas.microsoft.com/office/powerpoint/2010/main" val="453124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1E5F723-B610-6F4C-B8A3-2E473BCDDF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475" y="3438984"/>
            <a:ext cx="4574850" cy="3049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8F0D22-1DCE-2B47-83D3-63DFA302C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vs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3B81AE-BA61-1743-9E86-FBB1C62EE7D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00050" y="1204749"/>
                <a:ext cx="8850828" cy="4563836"/>
              </a:xfrm>
            </p:spPr>
            <p:txBody>
              <a:bodyPr/>
              <a:lstStyle/>
              <a:p>
                <a:r>
                  <a:rPr lang="en-US" dirty="0"/>
                  <a:t> regression: 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is a continuous variable</a:t>
                </a:r>
              </a:p>
              <a:p>
                <a:pPr lvl="1"/>
                <a:r>
                  <a:rPr lang="en-US" dirty="0"/>
                  <a:t> e.g., price prediction</a:t>
                </a:r>
              </a:p>
              <a:p>
                <a:r>
                  <a:rPr lang="en-US" dirty="0"/>
                  <a:t> classification: the label is a discrete variable</a:t>
                </a:r>
              </a:p>
              <a:p>
                <a:pPr lvl="1"/>
                <a:r>
                  <a:rPr lang="en-US" dirty="0"/>
                  <a:t> e.g., the task of predicting the types of residence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3B81AE-BA61-1743-9E86-FBB1C62EE7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0050" y="1204749"/>
                <a:ext cx="8850828" cy="4563836"/>
              </a:xfrm>
              <a:blipFill>
                <a:blip r:embed="rId4"/>
                <a:stretch>
                  <a:fillRect l="-861" t="-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24BDAE9-0400-1B42-A907-0EBDA17A99F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30395" y="3200658"/>
                <a:ext cx="6607010" cy="174033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dirty="0"/>
                  <a:t>(size, lot size)   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   house or townhouse?</a:t>
                </a: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24BDAE9-0400-1B42-A907-0EBDA17A99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0395" y="3200658"/>
                <a:ext cx="6607010" cy="1740333"/>
              </a:xfrm>
              <a:prstGeom prst="rect">
                <a:avLst/>
              </a:prstGeom>
              <a:blipFill>
                <a:blip r:embed="rId5"/>
                <a:stretch>
                  <a:fillRect l="-1919" t="-65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Arc 25">
            <a:extLst>
              <a:ext uri="{FF2B5EF4-FFF2-40B4-BE49-F238E27FC236}">
                <a16:creationId xmlns:a16="http://schemas.microsoft.com/office/drawing/2014/main" id="{0C8C88F8-9655-3F4D-9F49-8B30697C78BE}"/>
              </a:ext>
            </a:extLst>
          </p:cNvPr>
          <p:cNvSpPr/>
          <p:nvPr/>
        </p:nvSpPr>
        <p:spPr>
          <a:xfrm rot="785181" flipH="1" flipV="1">
            <a:off x="5403561" y="4951638"/>
            <a:ext cx="1581491" cy="49278"/>
          </a:xfrm>
          <a:custGeom>
            <a:avLst/>
            <a:gdLst>
              <a:gd name="connsiteX0" fmla="*/ 339844 w 679688"/>
              <a:gd name="connsiteY0" fmla="*/ 0 h 694357"/>
              <a:gd name="connsiteX1" fmla="*/ 679688 w 679688"/>
              <a:gd name="connsiteY1" fmla="*/ 347179 h 694357"/>
              <a:gd name="connsiteX2" fmla="*/ 339844 w 679688"/>
              <a:gd name="connsiteY2" fmla="*/ 347179 h 694357"/>
              <a:gd name="connsiteX3" fmla="*/ 339844 w 679688"/>
              <a:gd name="connsiteY3" fmla="*/ 0 h 694357"/>
              <a:gd name="connsiteX0" fmla="*/ 339844 w 679688"/>
              <a:gd name="connsiteY0" fmla="*/ 0 h 694357"/>
              <a:gd name="connsiteX1" fmla="*/ 679688 w 679688"/>
              <a:gd name="connsiteY1" fmla="*/ 347179 h 694357"/>
              <a:gd name="connsiteX0" fmla="*/ 0 w 339844"/>
              <a:gd name="connsiteY0" fmla="*/ 6631 h 353810"/>
              <a:gd name="connsiteX1" fmla="*/ 339844 w 339844"/>
              <a:gd name="connsiteY1" fmla="*/ 353810 h 353810"/>
              <a:gd name="connsiteX2" fmla="*/ 0 w 339844"/>
              <a:gd name="connsiteY2" fmla="*/ 353810 h 353810"/>
              <a:gd name="connsiteX3" fmla="*/ 0 w 339844"/>
              <a:gd name="connsiteY3" fmla="*/ 6631 h 353810"/>
              <a:gd name="connsiteX0" fmla="*/ 0 w 339844"/>
              <a:gd name="connsiteY0" fmla="*/ 6631 h 353810"/>
              <a:gd name="connsiteX1" fmla="*/ 339844 w 339844"/>
              <a:gd name="connsiteY1" fmla="*/ 353810 h 353810"/>
              <a:gd name="connsiteX0" fmla="*/ 0 w 342253"/>
              <a:gd name="connsiteY0" fmla="*/ 94000 h 441179"/>
              <a:gd name="connsiteX1" fmla="*/ 133396 w 342253"/>
              <a:gd name="connsiteY1" fmla="*/ 20952 h 441179"/>
              <a:gd name="connsiteX2" fmla="*/ 339844 w 342253"/>
              <a:gd name="connsiteY2" fmla="*/ 441179 h 441179"/>
              <a:gd name="connsiteX3" fmla="*/ 0 w 342253"/>
              <a:gd name="connsiteY3" fmla="*/ 441179 h 441179"/>
              <a:gd name="connsiteX4" fmla="*/ 0 w 342253"/>
              <a:gd name="connsiteY4" fmla="*/ 94000 h 441179"/>
              <a:gd name="connsiteX0" fmla="*/ 0 w 342253"/>
              <a:gd name="connsiteY0" fmla="*/ 94000 h 441179"/>
              <a:gd name="connsiteX1" fmla="*/ 339844 w 342253"/>
              <a:gd name="connsiteY1" fmla="*/ 441179 h 441179"/>
              <a:gd name="connsiteX0" fmla="*/ 323963 w 666216"/>
              <a:gd name="connsiteY0" fmla="*/ 94002 h 441181"/>
              <a:gd name="connsiteX1" fmla="*/ 457359 w 666216"/>
              <a:gd name="connsiteY1" fmla="*/ 20954 h 441181"/>
              <a:gd name="connsiteX2" fmla="*/ 663807 w 666216"/>
              <a:gd name="connsiteY2" fmla="*/ 441181 h 441181"/>
              <a:gd name="connsiteX3" fmla="*/ 323963 w 666216"/>
              <a:gd name="connsiteY3" fmla="*/ 441181 h 441181"/>
              <a:gd name="connsiteX4" fmla="*/ 323963 w 666216"/>
              <a:gd name="connsiteY4" fmla="*/ 94002 h 441181"/>
              <a:gd name="connsiteX0" fmla="*/ 0 w 666216"/>
              <a:gd name="connsiteY0" fmla="*/ 374434 h 441181"/>
              <a:gd name="connsiteX1" fmla="*/ 663807 w 666216"/>
              <a:gd name="connsiteY1" fmla="*/ 441181 h 441181"/>
              <a:gd name="connsiteX0" fmla="*/ 323963 w 666216"/>
              <a:gd name="connsiteY0" fmla="*/ 94002 h 441181"/>
              <a:gd name="connsiteX1" fmla="*/ 457359 w 666216"/>
              <a:gd name="connsiteY1" fmla="*/ 20954 h 441181"/>
              <a:gd name="connsiteX2" fmla="*/ 663807 w 666216"/>
              <a:gd name="connsiteY2" fmla="*/ 441181 h 441181"/>
              <a:gd name="connsiteX3" fmla="*/ 323963 w 666216"/>
              <a:gd name="connsiteY3" fmla="*/ 441181 h 441181"/>
              <a:gd name="connsiteX4" fmla="*/ 323963 w 666216"/>
              <a:gd name="connsiteY4" fmla="*/ 94002 h 441181"/>
              <a:gd name="connsiteX0" fmla="*/ 0 w 666216"/>
              <a:gd name="connsiteY0" fmla="*/ 374434 h 441181"/>
              <a:gd name="connsiteX1" fmla="*/ 663807 w 666216"/>
              <a:gd name="connsiteY1" fmla="*/ 441181 h 441181"/>
              <a:gd name="connsiteX0" fmla="*/ 323963 w 666216"/>
              <a:gd name="connsiteY0" fmla="*/ 94002 h 441181"/>
              <a:gd name="connsiteX1" fmla="*/ 457359 w 666216"/>
              <a:gd name="connsiteY1" fmla="*/ 20954 h 441181"/>
              <a:gd name="connsiteX2" fmla="*/ 663807 w 666216"/>
              <a:gd name="connsiteY2" fmla="*/ 441181 h 441181"/>
              <a:gd name="connsiteX3" fmla="*/ 323963 w 666216"/>
              <a:gd name="connsiteY3" fmla="*/ 441181 h 441181"/>
              <a:gd name="connsiteX4" fmla="*/ 323963 w 666216"/>
              <a:gd name="connsiteY4" fmla="*/ 94002 h 441181"/>
              <a:gd name="connsiteX0" fmla="*/ 0 w 666216"/>
              <a:gd name="connsiteY0" fmla="*/ 374434 h 441181"/>
              <a:gd name="connsiteX1" fmla="*/ 61200 w 666216"/>
              <a:gd name="connsiteY1" fmla="*/ 112055 h 441181"/>
              <a:gd name="connsiteX2" fmla="*/ 663807 w 666216"/>
              <a:gd name="connsiteY2" fmla="*/ 441181 h 441181"/>
              <a:gd name="connsiteX0" fmla="*/ 323963 w 666216"/>
              <a:gd name="connsiteY0" fmla="*/ 114308 h 461487"/>
              <a:gd name="connsiteX1" fmla="*/ 457359 w 666216"/>
              <a:gd name="connsiteY1" fmla="*/ 41260 h 461487"/>
              <a:gd name="connsiteX2" fmla="*/ 663807 w 666216"/>
              <a:gd name="connsiteY2" fmla="*/ 461487 h 461487"/>
              <a:gd name="connsiteX3" fmla="*/ 323963 w 666216"/>
              <a:gd name="connsiteY3" fmla="*/ 461487 h 461487"/>
              <a:gd name="connsiteX4" fmla="*/ 323963 w 666216"/>
              <a:gd name="connsiteY4" fmla="*/ 114308 h 461487"/>
              <a:gd name="connsiteX0" fmla="*/ 0 w 666216"/>
              <a:gd name="connsiteY0" fmla="*/ 394740 h 461487"/>
              <a:gd name="connsiteX1" fmla="*/ 61200 w 666216"/>
              <a:gd name="connsiteY1" fmla="*/ 132361 h 461487"/>
              <a:gd name="connsiteX2" fmla="*/ 305761 w 666216"/>
              <a:gd name="connsiteY2" fmla="*/ 14284 h 461487"/>
              <a:gd name="connsiteX3" fmla="*/ 663807 w 666216"/>
              <a:gd name="connsiteY3" fmla="*/ 461487 h 461487"/>
              <a:gd name="connsiteX0" fmla="*/ 323963 w 666216"/>
              <a:gd name="connsiteY0" fmla="*/ 114308 h 461487"/>
              <a:gd name="connsiteX1" fmla="*/ 457359 w 666216"/>
              <a:gd name="connsiteY1" fmla="*/ 41260 h 461487"/>
              <a:gd name="connsiteX2" fmla="*/ 663807 w 666216"/>
              <a:gd name="connsiteY2" fmla="*/ 461487 h 461487"/>
              <a:gd name="connsiteX3" fmla="*/ 323963 w 666216"/>
              <a:gd name="connsiteY3" fmla="*/ 461487 h 461487"/>
              <a:gd name="connsiteX4" fmla="*/ 323963 w 666216"/>
              <a:gd name="connsiteY4" fmla="*/ 114308 h 461487"/>
              <a:gd name="connsiteX0" fmla="*/ 0 w 666216"/>
              <a:gd name="connsiteY0" fmla="*/ 394740 h 461487"/>
              <a:gd name="connsiteX1" fmla="*/ 61200 w 666216"/>
              <a:gd name="connsiteY1" fmla="*/ 132361 h 461487"/>
              <a:gd name="connsiteX2" fmla="*/ 305761 w 666216"/>
              <a:gd name="connsiteY2" fmla="*/ 14284 h 461487"/>
              <a:gd name="connsiteX3" fmla="*/ 470919 w 666216"/>
              <a:gd name="connsiteY3" fmla="*/ 132362 h 461487"/>
              <a:gd name="connsiteX4" fmla="*/ 663807 w 666216"/>
              <a:gd name="connsiteY4" fmla="*/ 461487 h 461487"/>
              <a:gd name="connsiteX0" fmla="*/ 323963 w 666216"/>
              <a:gd name="connsiteY0" fmla="*/ 112112 h 459291"/>
              <a:gd name="connsiteX1" fmla="*/ 457359 w 666216"/>
              <a:gd name="connsiteY1" fmla="*/ 39064 h 459291"/>
              <a:gd name="connsiteX2" fmla="*/ 663807 w 666216"/>
              <a:gd name="connsiteY2" fmla="*/ 459291 h 459291"/>
              <a:gd name="connsiteX3" fmla="*/ 323963 w 666216"/>
              <a:gd name="connsiteY3" fmla="*/ 459291 h 459291"/>
              <a:gd name="connsiteX4" fmla="*/ 323963 w 666216"/>
              <a:gd name="connsiteY4" fmla="*/ 112112 h 459291"/>
              <a:gd name="connsiteX0" fmla="*/ 0 w 666216"/>
              <a:gd name="connsiteY0" fmla="*/ 392544 h 459291"/>
              <a:gd name="connsiteX1" fmla="*/ 64376 w 666216"/>
              <a:gd name="connsiteY1" fmla="*/ 159686 h 459291"/>
              <a:gd name="connsiteX2" fmla="*/ 305761 w 666216"/>
              <a:gd name="connsiteY2" fmla="*/ 12088 h 459291"/>
              <a:gd name="connsiteX3" fmla="*/ 470919 w 666216"/>
              <a:gd name="connsiteY3" fmla="*/ 130166 h 459291"/>
              <a:gd name="connsiteX4" fmla="*/ 663807 w 666216"/>
              <a:gd name="connsiteY4" fmla="*/ 459291 h 459291"/>
              <a:gd name="connsiteX0" fmla="*/ 323963 w 666216"/>
              <a:gd name="connsiteY0" fmla="*/ 110300 h 457479"/>
              <a:gd name="connsiteX1" fmla="*/ 457359 w 666216"/>
              <a:gd name="connsiteY1" fmla="*/ 37252 h 457479"/>
              <a:gd name="connsiteX2" fmla="*/ 663807 w 666216"/>
              <a:gd name="connsiteY2" fmla="*/ 457479 h 457479"/>
              <a:gd name="connsiteX3" fmla="*/ 323963 w 666216"/>
              <a:gd name="connsiteY3" fmla="*/ 457479 h 457479"/>
              <a:gd name="connsiteX4" fmla="*/ 323963 w 666216"/>
              <a:gd name="connsiteY4" fmla="*/ 110300 h 457479"/>
              <a:gd name="connsiteX0" fmla="*/ 0 w 666216"/>
              <a:gd name="connsiteY0" fmla="*/ 390732 h 457479"/>
              <a:gd name="connsiteX1" fmla="*/ 67551 w 666216"/>
              <a:gd name="connsiteY1" fmla="*/ 191436 h 457479"/>
              <a:gd name="connsiteX2" fmla="*/ 305761 w 666216"/>
              <a:gd name="connsiteY2" fmla="*/ 10276 h 457479"/>
              <a:gd name="connsiteX3" fmla="*/ 470919 w 666216"/>
              <a:gd name="connsiteY3" fmla="*/ 128354 h 457479"/>
              <a:gd name="connsiteX4" fmla="*/ 663807 w 666216"/>
              <a:gd name="connsiteY4" fmla="*/ 457479 h 457479"/>
              <a:gd name="connsiteX0" fmla="*/ 323963 w 666216"/>
              <a:gd name="connsiteY0" fmla="*/ 110300 h 617606"/>
              <a:gd name="connsiteX1" fmla="*/ 457359 w 666216"/>
              <a:gd name="connsiteY1" fmla="*/ 37252 h 617606"/>
              <a:gd name="connsiteX2" fmla="*/ 663807 w 666216"/>
              <a:gd name="connsiteY2" fmla="*/ 457479 h 617606"/>
              <a:gd name="connsiteX3" fmla="*/ 323963 w 666216"/>
              <a:gd name="connsiteY3" fmla="*/ 457479 h 617606"/>
              <a:gd name="connsiteX4" fmla="*/ 323963 w 666216"/>
              <a:gd name="connsiteY4" fmla="*/ 110300 h 617606"/>
              <a:gd name="connsiteX0" fmla="*/ 0 w 666216"/>
              <a:gd name="connsiteY0" fmla="*/ 390732 h 617606"/>
              <a:gd name="connsiteX1" fmla="*/ 67551 w 666216"/>
              <a:gd name="connsiteY1" fmla="*/ 191436 h 617606"/>
              <a:gd name="connsiteX2" fmla="*/ 305761 w 666216"/>
              <a:gd name="connsiteY2" fmla="*/ 10276 h 617606"/>
              <a:gd name="connsiteX3" fmla="*/ 470919 w 666216"/>
              <a:gd name="connsiteY3" fmla="*/ 128354 h 617606"/>
              <a:gd name="connsiteX4" fmla="*/ 665250 w 666216"/>
              <a:gd name="connsiteY4" fmla="*/ 617606 h 617606"/>
              <a:gd name="connsiteX0" fmla="*/ 323963 w 674188"/>
              <a:gd name="connsiteY0" fmla="*/ 110300 h 617606"/>
              <a:gd name="connsiteX1" fmla="*/ 457359 w 674188"/>
              <a:gd name="connsiteY1" fmla="*/ 37252 h 617606"/>
              <a:gd name="connsiteX2" fmla="*/ 578398 w 674188"/>
              <a:gd name="connsiteY2" fmla="*/ 264748 h 617606"/>
              <a:gd name="connsiteX3" fmla="*/ 663807 w 674188"/>
              <a:gd name="connsiteY3" fmla="*/ 457479 h 617606"/>
              <a:gd name="connsiteX4" fmla="*/ 323963 w 674188"/>
              <a:gd name="connsiteY4" fmla="*/ 457479 h 617606"/>
              <a:gd name="connsiteX5" fmla="*/ 323963 w 674188"/>
              <a:gd name="connsiteY5" fmla="*/ 110300 h 617606"/>
              <a:gd name="connsiteX0" fmla="*/ 0 w 674188"/>
              <a:gd name="connsiteY0" fmla="*/ 390732 h 617606"/>
              <a:gd name="connsiteX1" fmla="*/ 67551 w 674188"/>
              <a:gd name="connsiteY1" fmla="*/ 191436 h 617606"/>
              <a:gd name="connsiteX2" fmla="*/ 305761 w 674188"/>
              <a:gd name="connsiteY2" fmla="*/ 10276 h 617606"/>
              <a:gd name="connsiteX3" fmla="*/ 470919 w 674188"/>
              <a:gd name="connsiteY3" fmla="*/ 128354 h 617606"/>
              <a:gd name="connsiteX4" fmla="*/ 665250 w 674188"/>
              <a:gd name="connsiteY4" fmla="*/ 617606 h 617606"/>
              <a:gd name="connsiteX0" fmla="*/ 323963 w 674737"/>
              <a:gd name="connsiteY0" fmla="*/ 110300 h 617606"/>
              <a:gd name="connsiteX1" fmla="*/ 457359 w 674737"/>
              <a:gd name="connsiteY1" fmla="*/ 37252 h 617606"/>
              <a:gd name="connsiteX2" fmla="*/ 584713 w 674737"/>
              <a:gd name="connsiteY2" fmla="*/ 234025 h 617606"/>
              <a:gd name="connsiteX3" fmla="*/ 663807 w 674737"/>
              <a:gd name="connsiteY3" fmla="*/ 457479 h 617606"/>
              <a:gd name="connsiteX4" fmla="*/ 323963 w 674737"/>
              <a:gd name="connsiteY4" fmla="*/ 457479 h 617606"/>
              <a:gd name="connsiteX5" fmla="*/ 323963 w 674737"/>
              <a:gd name="connsiteY5" fmla="*/ 110300 h 617606"/>
              <a:gd name="connsiteX0" fmla="*/ 0 w 674737"/>
              <a:gd name="connsiteY0" fmla="*/ 390732 h 617606"/>
              <a:gd name="connsiteX1" fmla="*/ 67551 w 674737"/>
              <a:gd name="connsiteY1" fmla="*/ 191436 h 617606"/>
              <a:gd name="connsiteX2" fmla="*/ 305761 w 674737"/>
              <a:gd name="connsiteY2" fmla="*/ 10276 h 617606"/>
              <a:gd name="connsiteX3" fmla="*/ 470919 w 674737"/>
              <a:gd name="connsiteY3" fmla="*/ 128354 h 617606"/>
              <a:gd name="connsiteX4" fmla="*/ 665250 w 674737"/>
              <a:gd name="connsiteY4" fmla="*/ 617606 h 617606"/>
              <a:gd name="connsiteX0" fmla="*/ 323963 w 674737"/>
              <a:gd name="connsiteY0" fmla="*/ 110300 h 699423"/>
              <a:gd name="connsiteX1" fmla="*/ 457359 w 674737"/>
              <a:gd name="connsiteY1" fmla="*/ 37252 h 699423"/>
              <a:gd name="connsiteX2" fmla="*/ 584713 w 674737"/>
              <a:gd name="connsiteY2" fmla="*/ 234025 h 699423"/>
              <a:gd name="connsiteX3" fmla="*/ 663807 w 674737"/>
              <a:gd name="connsiteY3" fmla="*/ 457479 h 699423"/>
              <a:gd name="connsiteX4" fmla="*/ 323963 w 674737"/>
              <a:gd name="connsiteY4" fmla="*/ 457479 h 699423"/>
              <a:gd name="connsiteX5" fmla="*/ 323963 w 674737"/>
              <a:gd name="connsiteY5" fmla="*/ 110300 h 699423"/>
              <a:gd name="connsiteX0" fmla="*/ 0 w 674737"/>
              <a:gd name="connsiteY0" fmla="*/ 390732 h 699423"/>
              <a:gd name="connsiteX1" fmla="*/ 67551 w 674737"/>
              <a:gd name="connsiteY1" fmla="*/ 191436 h 699423"/>
              <a:gd name="connsiteX2" fmla="*/ 305761 w 674737"/>
              <a:gd name="connsiteY2" fmla="*/ 10276 h 699423"/>
              <a:gd name="connsiteX3" fmla="*/ 470919 w 674737"/>
              <a:gd name="connsiteY3" fmla="*/ 128354 h 699423"/>
              <a:gd name="connsiteX4" fmla="*/ 655003 w 674737"/>
              <a:gd name="connsiteY4" fmla="*/ 699422 h 699423"/>
              <a:gd name="connsiteX0" fmla="*/ 323963 w 674737"/>
              <a:gd name="connsiteY0" fmla="*/ 110300 h 699423"/>
              <a:gd name="connsiteX1" fmla="*/ 457359 w 674737"/>
              <a:gd name="connsiteY1" fmla="*/ 37252 h 699423"/>
              <a:gd name="connsiteX2" fmla="*/ 584713 w 674737"/>
              <a:gd name="connsiteY2" fmla="*/ 234025 h 699423"/>
              <a:gd name="connsiteX3" fmla="*/ 663807 w 674737"/>
              <a:gd name="connsiteY3" fmla="*/ 457479 h 699423"/>
              <a:gd name="connsiteX4" fmla="*/ 323963 w 674737"/>
              <a:gd name="connsiteY4" fmla="*/ 457479 h 699423"/>
              <a:gd name="connsiteX5" fmla="*/ 323963 w 674737"/>
              <a:gd name="connsiteY5" fmla="*/ 110300 h 699423"/>
              <a:gd name="connsiteX0" fmla="*/ 0 w 674737"/>
              <a:gd name="connsiteY0" fmla="*/ 390732 h 699423"/>
              <a:gd name="connsiteX1" fmla="*/ 67551 w 674737"/>
              <a:gd name="connsiteY1" fmla="*/ 191436 h 699423"/>
              <a:gd name="connsiteX2" fmla="*/ 305761 w 674737"/>
              <a:gd name="connsiteY2" fmla="*/ 10276 h 699423"/>
              <a:gd name="connsiteX3" fmla="*/ 470919 w 674737"/>
              <a:gd name="connsiteY3" fmla="*/ 128354 h 699423"/>
              <a:gd name="connsiteX4" fmla="*/ 588355 w 674737"/>
              <a:gd name="connsiteY4" fmla="*/ 404194 h 699423"/>
              <a:gd name="connsiteX5" fmla="*/ 655003 w 674737"/>
              <a:gd name="connsiteY5" fmla="*/ 699422 h 699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4737" h="699423" stroke="0" extrusionOk="0">
                <a:moveTo>
                  <a:pt x="323963" y="110300"/>
                </a:moveTo>
                <a:cubicBezTo>
                  <a:pt x="348843" y="53792"/>
                  <a:pt x="400718" y="-20611"/>
                  <a:pt x="457359" y="37252"/>
                </a:cubicBezTo>
                <a:cubicBezTo>
                  <a:pt x="498510" y="61858"/>
                  <a:pt x="550305" y="163987"/>
                  <a:pt x="584713" y="234025"/>
                </a:cubicBezTo>
                <a:cubicBezTo>
                  <a:pt x="619121" y="304063"/>
                  <a:pt x="704958" y="424221"/>
                  <a:pt x="663807" y="457479"/>
                </a:cubicBezTo>
                <a:lnTo>
                  <a:pt x="323963" y="457479"/>
                </a:lnTo>
                <a:lnTo>
                  <a:pt x="323963" y="110300"/>
                </a:lnTo>
                <a:close/>
              </a:path>
              <a:path w="674737" h="699423" fill="none">
                <a:moveTo>
                  <a:pt x="0" y="390732"/>
                </a:moveTo>
                <a:cubicBezTo>
                  <a:pt x="19199" y="365452"/>
                  <a:pt x="43552" y="223037"/>
                  <a:pt x="67551" y="191436"/>
                </a:cubicBezTo>
                <a:cubicBezTo>
                  <a:pt x="113218" y="135407"/>
                  <a:pt x="205327" y="-44578"/>
                  <a:pt x="305761" y="10276"/>
                </a:cubicBezTo>
                <a:cubicBezTo>
                  <a:pt x="369813" y="12736"/>
                  <a:pt x="411245" y="53820"/>
                  <a:pt x="470919" y="128354"/>
                </a:cubicBezTo>
                <a:cubicBezTo>
                  <a:pt x="517030" y="196150"/>
                  <a:pt x="557674" y="309016"/>
                  <a:pt x="588355" y="404194"/>
                </a:cubicBezTo>
                <a:cubicBezTo>
                  <a:pt x="619036" y="499372"/>
                  <a:pt x="642907" y="652360"/>
                  <a:pt x="655003" y="699422"/>
                </a:cubicBezTo>
              </a:path>
            </a:pathLst>
          </a:custGeom>
          <a:ln w="28575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C5358821-E41C-2742-9F59-A78A6A27F32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04478" y="4782297"/>
                <a:ext cx="2863247" cy="174033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b="0" dirty="0"/>
                  <a:t> house or townhouse?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C5358821-E41C-2742-9F59-A78A6A27F3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4478" y="4782297"/>
                <a:ext cx="2863247" cy="1740333"/>
              </a:xfrm>
              <a:prstGeom prst="rect">
                <a:avLst/>
              </a:prstGeom>
              <a:blipFill>
                <a:blip r:embed="rId6"/>
                <a:stretch>
                  <a:fillRect t="-5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780F8F54-71AF-3E41-9394-06B5B12D2001}"/>
              </a:ext>
            </a:extLst>
          </p:cNvPr>
          <p:cNvSpPr txBox="1"/>
          <p:nvPr/>
        </p:nvSpPr>
        <p:spPr>
          <a:xfrm>
            <a:off x="5130140" y="4536374"/>
            <a:ext cx="28837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55D02BC-54DF-EB4A-8935-2CF603A7E935}"/>
              </a:ext>
            </a:extLst>
          </p:cNvPr>
          <p:cNvCxnSpPr>
            <a:cxnSpLocks/>
          </p:cNvCxnSpPr>
          <p:nvPr/>
        </p:nvCxnSpPr>
        <p:spPr>
          <a:xfrm flipV="1">
            <a:off x="2731325" y="4976277"/>
            <a:ext cx="3636357" cy="92293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AF682FF-E319-2549-ADA0-8B56F0442C81}"/>
              </a:ext>
            </a:extLst>
          </p:cNvPr>
          <p:cNvSpPr txBox="1">
            <a:spLocks/>
          </p:cNvSpPr>
          <p:nvPr/>
        </p:nvSpPr>
        <p:spPr>
          <a:xfrm>
            <a:off x="75614" y="5652463"/>
            <a:ext cx="2275700" cy="17403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Lecture 3&amp;4: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43294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 animBg="1"/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571AF-83B6-AB47-89B1-7B33899D3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in Computer Vision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3A153D-C304-EE45-8A63-C79C58D6C6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00050" y="1345057"/>
                <a:ext cx="8563356" cy="4563836"/>
              </a:xfrm>
            </p:spPr>
            <p:txBody>
              <a:bodyPr/>
              <a:lstStyle/>
              <a:p>
                <a:r>
                  <a:rPr lang="en-US" dirty="0"/>
                  <a:t> Image Classification</a:t>
                </a:r>
                <a:endParaRPr lang="en-US" b="0" dirty="0"/>
              </a:p>
              <a:p>
                <a:pPr lvl="1"/>
                <a:r>
                  <a:rPr lang="en-US" dirty="0"/>
                  <a:t>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raw pixels of the image,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the main object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3A153D-C304-EE45-8A63-C79C58D6C6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0050" y="1345057"/>
                <a:ext cx="8563356" cy="4563836"/>
              </a:xfrm>
              <a:blipFill>
                <a:blip r:embed="rId2"/>
                <a:stretch>
                  <a:fillRect l="-889" t="-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AC1F4C-35BC-B945-999D-413C942C9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963" y="2389137"/>
            <a:ext cx="5163874" cy="3616954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82E30CC-43AB-5145-B89A-A54556B38248}"/>
              </a:ext>
            </a:extLst>
          </p:cNvPr>
          <p:cNvSpPr txBox="1">
            <a:spLocks/>
          </p:cNvSpPr>
          <p:nvPr/>
        </p:nvSpPr>
        <p:spPr>
          <a:xfrm>
            <a:off x="1951963" y="6433042"/>
            <a:ext cx="7529561" cy="17403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ImageNet Large Scale Visual Recognition Challenge. </a:t>
            </a:r>
            <a:r>
              <a:rPr lang="en-US" sz="1800" dirty="0" err="1"/>
              <a:t>Russakovsky</a:t>
            </a:r>
            <a:r>
              <a:rPr lang="en-US" sz="1800" dirty="0"/>
              <a:t> et al.’2015</a:t>
            </a:r>
          </a:p>
        </p:txBody>
      </p:sp>
    </p:spTree>
    <p:extLst>
      <p:ext uri="{BB962C8B-B14F-4D97-AF65-F5344CB8AC3E}">
        <p14:creationId xmlns:p14="http://schemas.microsoft.com/office/powerpoint/2010/main" val="2298516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571AF-83B6-AB47-89B1-7B33899D3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in Computer Vision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82E30CC-43AB-5145-B89A-A54556B38248}"/>
              </a:ext>
            </a:extLst>
          </p:cNvPr>
          <p:cNvSpPr txBox="1">
            <a:spLocks/>
          </p:cNvSpPr>
          <p:nvPr/>
        </p:nvSpPr>
        <p:spPr>
          <a:xfrm>
            <a:off x="1951963" y="6433042"/>
            <a:ext cx="7529561" cy="17403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ImageNet Large Scale Visual Recognition Challenge. </a:t>
            </a:r>
            <a:r>
              <a:rPr lang="en-US" sz="1800" dirty="0" err="1"/>
              <a:t>Russakovsky</a:t>
            </a:r>
            <a:r>
              <a:rPr lang="en-US" sz="1800" dirty="0"/>
              <a:t> et al.’2015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53FFE0-2E1C-A04B-9F68-F5CBFEA9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762" y="2238491"/>
            <a:ext cx="5498275" cy="38741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9D78D7FB-932F-D947-BCA7-FEC749865EE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00050" y="1359127"/>
                <a:ext cx="8563356" cy="4563836"/>
              </a:xfrm>
            </p:spPr>
            <p:txBody>
              <a:bodyPr/>
              <a:lstStyle/>
              <a:p>
                <a:r>
                  <a:rPr lang="en-US" dirty="0"/>
                  <a:t> Object localization and detection</a:t>
                </a:r>
                <a:endParaRPr lang="en-US" b="0" dirty="0"/>
              </a:p>
              <a:p>
                <a:pPr lvl="1"/>
                <a:r>
                  <a:rPr lang="en-US" dirty="0"/>
                  <a:t>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raw pixels of the image,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the bounding boxes</a:t>
                </a:r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9D78D7FB-932F-D947-BCA7-FEC749865EE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0050" y="1359127"/>
                <a:ext cx="8563356" cy="4563836"/>
              </a:xfrm>
              <a:blipFill>
                <a:blip r:embed="rId3"/>
                <a:stretch>
                  <a:fillRect l="-889" t="-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2834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602CF-9B34-8D43-B2CB-06EF34A28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 in Natural Language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42581-9E1F-D141-B934-92C511140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190679"/>
            <a:ext cx="8563356" cy="602496"/>
          </a:xfrm>
        </p:spPr>
        <p:txBody>
          <a:bodyPr/>
          <a:lstStyle/>
          <a:p>
            <a:r>
              <a:rPr lang="en-US" dirty="0"/>
              <a:t> Machine translation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51E757-AD92-9C47-9FE6-33AE9B31C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4425"/>
            <a:ext cx="9144000" cy="251634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590960C-8E35-F744-BEE1-1AD0B25FEF7C}"/>
              </a:ext>
            </a:extLst>
          </p:cNvPr>
          <p:cNvSpPr txBox="1">
            <a:spLocks/>
          </p:cNvSpPr>
          <p:nvPr/>
        </p:nvSpPr>
        <p:spPr>
          <a:xfrm>
            <a:off x="400050" y="4496773"/>
            <a:ext cx="8563356" cy="21771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 </a:t>
            </a:r>
            <a:r>
              <a:rPr lang="en-US" altLang="zh-CN" dirty="0">
                <a:solidFill>
                  <a:srgbClr val="0432FF"/>
                </a:solidFill>
              </a:rPr>
              <a:t>Note:</a:t>
            </a:r>
            <a:r>
              <a:rPr lang="zh-CN" altLang="en-US" dirty="0">
                <a:solidFill>
                  <a:srgbClr val="0432FF"/>
                </a:solidFill>
              </a:rPr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course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covers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basic and fundamental</a:t>
            </a:r>
            <a:r>
              <a:rPr lang="zh-CN" altLang="en-US" dirty="0"/>
              <a:t> </a:t>
            </a:r>
            <a:r>
              <a:rPr lang="en-US" altLang="zh-CN" dirty="0"/>
              <a:t>techniques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(which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enough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solving</a:t>
            </a:r>
            <a:r>
              <a:rPr lang="zh-CN" altLang="en-US" dirty="0"/>
              <a:t> </a:t>
            </a:r>
            <a:r>
              <a:rPr lang="en-US" altLang="zh-CN" dirty="0"/>
              <a:t>hard</a:t>
            </a:r>
            <a:r>
              <a:rPr lang="zh-CN" altLang="en-US" dirty="0"/>
              <a:t> </a:t>
            </a:r>
            <a:r>
              <a:rPr lang="en-US" altLang="zh-CN" dirty="0"/>
              <a:t>vision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NLP</a:t>
            </a:r>
            <a:r>
              <a:rPr lang="zh-CN" altLang="en-US" dirty="0"/>
              <a:t> </a:t>
            </a:r>
            <a:r>
              <a:rPr lang="en-US" altLang="zh-CN" dirty="0"/>
              <a:t>problems.)</a:t>
            </a:r>
          </a:p>
          <a:p>
            <a:r>
              <a:rPr lang="zh-CN" altLang="en-US" dirty="0"/>
              <a:t> </a:t>
            </a:r>
            <a:r>
              <a:rPr lang="en-US" altLang="zh-CN" dirty="0"/>
              <a:t>CS224N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CS231N</a:t>
            </a:r>
            <a:r>
              <a:rPr lang="zh-CN" altLang="en-US" dirty="0"/>
              <a:t> </a:t>
            </a:r>
            <a:r>
              <a:rPr lang="en-US" altLang="zh-CN" dirty="0"/>
              <a:t>would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suitable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interested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 particular applications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F1CC0081-ED75-0444-AC07-BF3D86D5C35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54059" y="3862842"/>
                <a:ext cx="2843893" cy="456383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F1CC0081-ED75-0444-AC07-BF3D86D5C3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059" y="3862842"/>
                <a:ext cx="2843893" cy="456383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ight Brace 7">
            <a:extLst>
              <a:ext uri="{FF2B5EF4-FFF2-40B4-BE49-F238E27FC236}">
                <a16:creationId xmlns:a16="http://schemas.microsoft.com/office/drawing/2014/main" id="{F2D2EB49-1CDE-9E4A-91E0-DE08296F21A3}"/>
              </a:ext>
            </a:extLst>
          </p:cNvPr>
          <p:cNvSpPr/>
          <p:nvPr/>
        </p:nvSpPr>
        <p:spPr>
          <a:xfrm rot="5400000">
            <a:off x="2314627" y="2101242"/>
            <a:ext cx="322758" cy="3004458"/>
          </a:xfrm>
          <a:prstGeom prst="rightBrace">
            <a:avLst>
              <a:gd name="adj1" fmla="val 69167"/>
              <a:gd name="adj2" fmla="val 5000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C51B0FA5-4B22-4640-8D3A-EB90FEE6A816}"/>
              </a:ext>
            </a:extLst>
          </p:cNvPr>
          <p:cNvSpPr/>
          <p:nvPr/>
        </p:nvSpPr>
        <p:spPr>
          <a:xfrm rot="5400000">
            <a:off x="6054480" y="2468504"/>
            <a:ext cx="300754" cy="2291937"/>
          </a:xfrm>
          <a:prstGeom prst="rightBrace">
            <a:avLst>
              <a:gd name="adj1" fmla="val 69167"/>
              <a:gd name="adj2" fmla="val 5000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2365CC29-CC7F-564F-BA35-E4CEFE3DEAD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82910" y="3862842"/>
                <a:ext cx="2843893" cy="456383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anose="05000000000000000000" pitchFamily="2" charset="2"/>
                  <a:buChar char="Ø"/>
                  <a:defRPr sz="2800" kern="120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lvl1pPr>
                <a:lvl2pPr marL="45720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charset="2"/>
                  <a:buChar char="Ø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2pPr>
                <a:lvl3pPr marL="73152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defRPr>
                </a:lvl3pPr>
                <a:lvl4pPr marL="100584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8016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200"/>
                  </a:spcAft>
                  <a:buClr>
                    <a:schemeClr val="accent1">
                      <a:lumMod val="75000"/>
                    </a:schemeClr>
                  </a:buClr>
                  <a:buSzPct val="85000"/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2365CC29-CC7F-564F-BA35-E4CEFE3DEA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2910" y="3862842"/>
                <a:ext cx="2843893" cy="456383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50CA7D2-E7BA-DF43-97C6-11A6E4C6EEFE}"/>
              </a:ext>
            </a:extLst>
          </p:cNvPr>
          <p:cNvCxnSpPr>
            <a:cxnSpLocks/>
          </p:cNvCxnSpPr>
          <p:nvPr/>
        </p:nvCxnSpPr>
        <p:spPr>
          <a:xfrm flipV="1">
            <a:off x="4171263" y="4095770"/>
            <a:ext cx="706648" cy="1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189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AC10C-A4F2-E146-B91E-49397984C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222" y="1852552"/>
            <a:ext cx="8563356" cy="1888176"/>
          </a:xfrm>
        </p:spPr>
        <p:txBody>
          <a:bodyPr>
            <a:normAutofit/>
          </a:bodyPr>
          <a:lstStyle/>
          <a:p>
            <a:pPr algn="ctr"/>
            <a:r>
              <a:rPr lang="en-US" altLang="zh-CN" sz="5000" dirty="0"/>
              <a:t>Uns</a:t>
            </a:r>
            <a:r>
              <a:rPr lang="en-US" sz="5000" dirty="0"/>
              <a:t>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447072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3CD97-13A2-9242-8CBD-F0911298A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Unsupervised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516486-0E46-934F-91B8-B51020FDC2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 </a:t>
                </a:r>
                <a:r>
                  <a:rPr lang="en-US" altLang="zh-CN" dirty="0"/>
                  <a:t>Dataset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contains</a:t>
                </a:r>
                <a:r>
                  <a:rPr lang="zh-CN" altLang="en-US" dirty="0"/>
                  <a:t>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no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labels: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, …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p>
                    </m:sSup>
                  </m:oMath>
                </a14:m>
                <a:endParaRPr lang="en-US" dirty="0"/>
              </a:p>
              <a:p>
                <a:r>
                  <a:rPr lang="zh-CN" altLang="en-US" dirty="0"/>
                  <a:t> </a:t>
                </a:r>
                <a:r>
                  <a:rPr lang="en-US" altLang="zh-CN" dirty="0">
                    <a:solidFill>
                      <a:srgbClr val="0432FF"/>
                    </a:solidFill>
                  </a:rPr>
                  <a:t>Goal</a:t>
                </a:r>
                <a:r>
                  <a:rPr lang="zh-CN" altLang="en-US" dirty="0">
                    <a:solidFill>
                      <a:srgbClr val="0432FF"/>
                    </a:solidFill>
                  </a:rPr>
                  <a:t> </a:t>
                </a:r>
                <a:r>
                  <a:rPr lang="en-US" altLang="zh-CN" dirty="0"/>
                  <a:t>(vaguely-posed):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to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find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interesting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structures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in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the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data</a:t>
                </a:r>
                <a:r>
                  <a:rPr lang="zh-CN" altLang="en-US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516486-0E46-934F-91B8-B51020FDC2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89" t="-1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10D06B69-3AF3-5143-B881-0B1819FD0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3384471"/>
            <a:ext cx="3950030" cy="26333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0F26EE1-D1DB-CE44-8B91-0C9FAD4DF7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634" y="3384352"/>
            <a:ext cx="3950208" cy="2633472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95BC4F1-3FAC-EC42-ACE2-68CBF6D2F442}"/>
              </a:ext>
            </a:extLst>
          </p:cNvPr>
          <p:cNvSpPr txBox="1">
            <a:spLocks/>
          </p:cNvSpPr>
          <p:nvPr/>
        </p:nvSpPr>
        <p:spPr>
          <a:xfrm>
            <a:off x="1407472" y="3184839"/>
            <a:ext cx="1834490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supervised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21D410F-7A8B-D643-98B1-D3E43A99BAA6}"/>
              </a:ext>
            </a:extLst>
          </p:cNvPr>
          <p:cNvSpPr txBox="1">
            <a:spLocks/>
          </p:cNvSpPr>
          <p:nvPr/>
        </p:nvSpPr>
        <p:spPr>
          <a:xfrm>
            <a:off x="5819865" y="3184839"/>
            <a:ext cx="2219730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unsupervised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611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3A35-DB58-C647-8F13-62078BCEC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00BBFD-826B-9444-8CCA-8C6C07A262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168" y="2458075"/>
            <a:ext cx="4677464" cy="311830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D70BDA4-F7E3-144C-9204-B08A52454124}"/>
              </a:ext>
            </a:extLst>
          </p:cNvPr>
          <p:cNvSpPr/>
          <p:nvPr/>
        </p:nvSpPr>
        <p:spPr>
          <a:xfrm>
            <a:off x="2579795" y="4056223"/>
            <a:ext cx="2101933" cy="1318161"/>
          </a:xfrm>
          <a:prstGeom prst="ellipse">
            <a:avLst/>
          </a:prstGeom>
          <a:noFill/>
          <a:ln w="38100"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D7B96CA-9938-0F46-8220-51BC49FC9625}"/>
              </a:ext>
            </a:extLst>
          </p:cNvPr>
          <p:cNvSpPr/>
          <p:nvPr/>
        </p:nvSpPr>
        <p:spPr>
          <a:xfrm>
            <a:off x="4287862" y="2625326"/>
            <a:ext cx="2397946" cy="1787037"/>
          </a:xfrm>
          <a:prstGeom prst="ellipse">
            <a:avLst/>
          </a:prstGeom>
          <a:noFill/>
          <a:ln w="38100"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FD2DE5-A52B-144D-AFDC-29D2BE5780B1}"/>
              </a:ext>
            </a:extLst>
          </p:cNvPr>
          <p:cNvSpPr/>
          <p:nvPr/>
        </p:nvSpPr>
        <p:spPr>
          <a:xfrm>
            <a:off x="4681728" y="4412363"/>
            <a:ext cx="2250118" cy="779750"/>
          </a:xfrm>
          <a:prstGeom prst="ellipse">
            <a:avLst/>
          </a:prstGeom>
          <a:noFill/>
          <a:ln w="38100"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8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3A35-DB58-C647-8F13-62078BCEC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00BBFD-826B-9444-8CCA-8C6C07A262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168" y="2459736"/>
            <a:ext cx="4677464" cy="311830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D70BDA4-F7E3-144C-9204-B08A52454124}"/>
              </a:ext>
            </a:extLst>
          </p:cNvPr>
          <p:cNvSpPr/>
          <p:nvPr/>
        </p:nvSpPr>
        <p:spPr>
          <a:xfrm rot="19818892">
            <a:off x="2652424" y="3527713"/>
            <a:ext cx="4065971" cy="798453"/>
          </a:xfrm>
          <a:prstGeom prst="ellipse">
            <a:avLst/>
          </a:prstGeom>
          <a:noFill/>
          <a:ln w="381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FD2DE5-A52B-144D-AFDC-29D2BE5780B1}"/>
              </a:ext>
            </a:extLst>
          </p:cNvPr>
          <p:cNvSpPr/>
          <p:nvPr/>
        </p:nvSpPr>
        <p:spPr>
          <a:xfrm>
            <a:off x="2822519" y="4623993"/>
            <a:ext cx="3899012" cy="540251"/>
          </a:xfrm>
          <a:prstGeom prst="ellipse">
            <a:avLst/>
          </a:prstGeom>
          <a:noFill/>
          <a:ln w="381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377CD80-796C-EE47-A830-12369B09EE8B}"/>
              </a:ext>
            </a:extLst>
          </p:cNvPr>
          <p:cNvSpPr txBox="1">
            <a:spLocks/>
          </p:cNvSpPr>
          <p:nvPr/>
        </p:nvSpPr>
        <p:spPr>
          <a:xfrm>
            <a:off x="400050" y="1936936"/>
            <a:ext cx="8743950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 </a:t>
            </a:r>
            <a:r>
              <a:rPr lang="en-US" altLang="zh-CN" dirty="0">
                <a:solidFill>
                  <a:srgbClr val="0432FF"/>
                </a:solidFill>
              </a:rPr>
              <a:t>Lecture</a:t>
            </a:r>
            <a:r>
              <a:rPr lang="zh-CN" altLang="en-US" dirty="0">
                <a:solidFill>
                  <a:srgbClr val="0432FF"/>
                </a:solidFill>
              </a:rPr>
              <a:t> </a:t>
            </a:r>
            <a:r>
              <a:rPr lang="en-US" altLang="zh-CN" dirty="0">
                <a:solidFill>
                  <a:srgbClr val="0432FF"/>
                </a:solidFill>
              </a:rPr>
              <a:t>12&amp;13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k-mean</a:t>
            </a:r>
            <a:r>
              <a:rPr lang="zh-CN" altLang="en-US" dirty="0"/>
              <a:t> </a:t>
            </a:r>
            <a:r>
              <a:rPr lang="en-US" altLang="zh-CN" dirty="0"/>
              <a:t>clustering,</a:t>
            </a:r>
            <a:r>
              <a:rPr lang="zh-CN" altLang="en-US" dirty="0"/>
              <a:t> </a:t>
            </a:r>
            <a:r>
              <a:rPr lang="en-US" altLang="zh-CN" dirty="0"/>
              <a:t>mixture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Gaussians</a:t>
            </a:r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926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B169F-C4ED-D34B-9A2A-C7B615CE7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216658"/>
            <a:ext cx="8563356" cy="976775"/>
          </a:xfrm>
        </p:spPr>
        <p:txBody>
          <a:bodyPr/>
          <a:lstStyle/>
          <a:p>
            <a:r>
              <a:rPr lang="en-US" dirty="0"/>
              <a:t>Clustering Genes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5FC33F-F042-4D4E-8466-EC7504B7FF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37"/>
          <a:stretch/>
        </p:blipFill>
        <p:spPr>
          <a:xfrm>
            <a:off x="1329393" y="2101931"/>
            <a:ext cx="6409013" cy="3290949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522967B-D900-284C-8812-81A39C52196E}"/>
              </a:ext>
            </a:extLst>
          </p:cNvPr>
          <p:cNvSpPr txBox="1">
            <a:spLocks/>
          </p:cNvSpPr>
          <p:nvPr/>
        </p:nvSpPr>
        <p:spPr>
          <a:xfrm rot="16200000">
            <a:off x="2434057" y="1427832"/>
            <a:ext cx="1230111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Genes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DD5A016-4F69-A44E-8768-FFEFE3F07E94}"/>
              </a:ext>
            </a:extLst>
          </p:cNvPr>
          <p:cNvSpPr txBox="1">
            <a:spLocks/>
          </p:cNvSpPr>
          <p:nvPr/>
        </p:nvSpPr>
        <p:spPr>
          <a:xfrm>
            <a:off x="3731066" y="5534715"/>
            <a:ext cx="3655386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Individuals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0AE0570C-4468-0C4B-833F-9D8AD455A7C2}"/>
              </a:ext>
            </a:extLst>
          </p:cNvPr>
          <p:cNvSpPr/>
          <p:nvPr/>
        </p:nvSpPr>
        <p:spPr>
          <a:xfrm rot="16200000">
            <a:off x="1473930" y="1669479"/>
            <a:ext cx="245959" cy="511282"/>
          </a:xfrm>
          <a:prstGeom prst="rightBrace">
            <a:avLst>
              <a:gd name="adj1" fmla="val 69167"/>
              <a:gd name="adj2" fmla="val 5000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7034BF79-D801-7742-AFCF-A67D0963F6A7}"/>
              </a:ext>
            </a:extLst>
          </p:cNvPr>
          <p:cNvSpPr/>
          <p:nvPr/>
        </p:nvSpPr>
        <p:spPr>
          <a:xfrm rot="16200000">
            <a:off x="2180352" y="1614224"/>
            <a:ext cx="245959" cy="621792"/>
          </a:xfrm>
          <a:prstGeom prst="rightBrace">
            <a:avLst>
              <a:gd name="adj1" fmla="val 69167"/>
              <a:gd name="adj2" fmla="val 5000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9284E1EF-46C2-6241-8A51-B1DDD66D594C}"/>
              </a:ext>
            </a:extLst>
          </p:cNvPr>
          <p:cNvSpPr/>
          <p:nvPr/>
        </p:nvSpPr>
        <p:spPr>
          <a:xfrm rot="16200000">
            <a:off x="3490669" y="1053710"/>
            <a:ext cx="245959" cy="1719072"/>
          </a:xfrm>
          <a:prstGeom prst="rightBrace">
            <a:avLst>
              <a:gd name="adj1" fmla="val 69167"/>
              <a:gd name="adj2" fmla="val 5000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FD966CA0-C692-EB49-9D8F-4045DE68AA7F}"/>
              </a:ext>
            </a:extLst>
          </p:cNvPr>
          <p:cNvSpPr/>
          <p:nvPr/>
        </p:nvSpPr>
        <p:spPr>
          <a:xfrm rot="16200000">
            <a:off x="4767536" y="1567052"/>
            <a:ext cx="245959" cy="713232"/>
          </a:xfrm>
          <a:prstGeom prst="rightBrace">
            <a:avLst>
              <a:gd name="adj1" fmla="val 69167"/>
              <a:gd name="adj2" fmla="val 5000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437246ED-2981-EE47-B8DF-62B8D405E044}"/>
              </a:ext>
            </a:extLst>
          </p:cNvPr>
          <p:cNvSpPr/>
          <p:nvPr/>
        </p:nvSpPr>
        <p:spPr>
          <a:xfrm rot="16200000">
            <a:off x="5343609" y="1704212"/>
            <a:ext cx="245959" cy="438912"/>
          </a:xfrm>
          <a:prstGeom prst="rightBrace">
            <a:avLst>
              <a:gd name="adj1" fmla="val 69167"/>
              <a:gd name="adj2" fmla="val 5000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ED3CE169-BBB1-4742-A73A-015246C998B5}"/>
              </a:ext>
            </a:extLst>
          </p:cNvPr>
          <p:cNvSpPr/>
          <p:nvPr/>
        </p:nvSpPr>
        <p:spPr>
          <a:xfrm rot="16200000">
            <a:off x="6101613" y="1475612"/>
            <a:ext cx="245959" cy="896112"/>
          </a:xfrm>
          <a:prstGeom prst="rightBrace">
            <a:avLst>
              <a:gd name="adj1" fmla="val 69167"/>
              <a:gd name="adj2" fmla="val 5000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6970696E-1AE4-6E44-AAFB-F9F8894C065D}"/>
              </a:ext>
            </a:extLst>
          </p:cNvPr>
          <p:cNvSpPr/>
          <p:nvPr/>
        </p:nvSpPr>
        <p:spPr>
          <a:xfrm rot="16200000">
            <a:off x="7088217" y="1459977"/>
            <a:ext cx="245959" cy="896112"/>
          </a:xfrm>
          <a:prstGeom prst="rightBrace">
            <a:avLst>
              <a:gd name="adj1" fmla="val 69167"/>
              <a:gd name="adj2" fmla="val 5000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52524E-A6CB-1F43-B179-98C377B0ADF3}"/>
              </a:ext>
            </a:extLst>
          </p:cNvPr>
          <p:cNvSpPr txBox="1"/>
          <p:nvPr/>
        </p:nvSpPr>
        <p:spPr>
          <a:xfrm>
            <a:off x="-166256" y="6142579"/>
            <a:ext cx="9357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Identifying Regulatory Mechanisms using Individual Variation Reveals Key Role for Chromatin Modification.  [Su-In Lee, Dana </a:t>
            </a:r>
            <a:r>
              <a:rPr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Pe'er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, Aimee M. Dudley, George M. Church and Daphne Koller. ’06]</a:t>
            </a: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A6EC50-A22D-D34D-8A17-0DB130AEB79B}"/>
              </a:ext>
            </a:extLst>
          </p:cNvPr>
          <p:cNvSpPr txBox="1"/>
          <p:nvPr/>
        </p:nvSpPr>
        <p:spPr>
          <a:xfrm>
            <a:off x="6409832" y="1240227"/>
            <a:ext cx="1602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Cluster 7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8FCF5C-A0F7-F74F-B677-0BB51126F4F4}"/>
              </a:ext>
            </a:extLst>
          </p:cNvPr>
          <p:cNvSpPr txBox="1"/>
          <p:nvPr/>
        </p:nvSpPr>
        <p:spPr>
          <a:xfrm>
            <a:off x="528029" y="1246909"/>
            <a:ext cx="1602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Cluster 1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62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/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2F528-D79E-AE4E-A540-57C2685A8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-32723"/>
            <a:ext cx="8563356" cy="976775"/>
          </a:xfrm>
        </p:spPr>
        <p:txBody>
          <a:bodyPr/>
          <a:lstStyle/>
          <a:p>
            <a:r>
              <a:rPr lang="en-US" dirty="0"/>
              <a:t>Latent </a:t>
            </a:r>
            <a:r>
              <a:rPr lang="en-US" altLang="zh-CN" dirty="0"/>
              <a:t>S</a:t>
            </a:r>
            <a:r>
              <a:rPr lang="en-US" dirty="0"/>
              <a:t>emantic </a:t>
            </a:r>
            <a:r>
              <a:rPr lang="en-US" altLang="zh-CN" dirty="0"/>
              <a:t>A</a:t>
            </a:r>
            <a:r>
              <a:rPr lang="en-US" dirty="0"/>
              <a:t>nalysis</a:t>
            </a:r>
            <a:r>
              <a:rPr lang="zh-CN" altLang="en-US" dirty="0"/>
              <a:t> </a:t>
            </a:r>
            <a:r>
              <a:rPr lang="en-US" altLang="zh-CN" dirty="0"/>
              <a:t>(LSA)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FF75CE-47C6-7B4F-8BAB-184824FCAD0E}"/>
              </a:ext>
            </a:extLst>
          </p:cNvPr>
          <p:cNvSpPr txBox="1"/>
          <p:nvPr/>
        </p:nvSpPr>
        <p:spPr>
          <a:xfrm rot="16200000">
            <a:off x="-120855" y="3075852"/>
            <a:ext cx="3173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words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A9A432-C2FA-E649-87D9-1B8310D31B52}"/>
              </a:ext>
            </a:extLst>
          </p:cNvPr>
          <p:cNvSpPr/>
          <p:nvPr/>
        </p:nvSpPr>
        <p:spPr>
          <a:xfrm>
            <a:off x="-522515" y="6301925"/>
            <a:ext cx="96665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dirty="0"/>
              <a:t>Image</a:t>
            </a:r>
            <a:r>
              <a:rPr lang="zh-CN" altLang="en-US" dirty="0"/>
              <a:t> </a:t>
            </a:r>
            <a:r>
              <a:rPr lang="en-US" altLang="zh-CN" dirty="0"/>
              <a:t>credit:</a:t>
            </a:r>
            <a:r>
              <a:rPr lang="zh-CN" altLang="en-US" dirty="0"/>
              <a:t> </a:t>
            </a:r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/wiki/</a:t>
            </a:r>
            <a:r>
              <a:rPr lang="en-US" dirty="0" err="1"/>
              <a:t>File:Topic</a:t>
            </a:r>
            <a:r>
              <a:rPr lang="en-US" dirty="0"/>
              <a:t>_</a:t>
            </a:r>
          </a:p>
          <a:p>
            <a:pPr algn="r"/>
            <a:r>
              <a:rPr lang="en-US" dirty="0" err="1"/>
              <a:t>detection_in_a_document-word_matrix.gif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D50954-6C7D-424A-96CF-82EC23415527}"/>
              </a:ext>
            </a:extLst>
          </p:cNvPr>
          <p:cNvSpPr txBox="1"/>
          <p:nvPr/>
        </p:nvSpPr>
        <p:spPr>
          <a:xfrm>
            <a:off x="2947110" y="682440"/>
            <a:ext cx="3173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documents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310C9C42-D811-2E42-8B00-115EB0111434}"/>
              </a:ext>
            </a:extLst>
          </p:cNvPr>
          <p:cNvSpPr txBox="1">
            <a:spLocks/>
          </p:cNvSpPr>
          <p:nvPr/>
        </p:nvSpPr>
        <p:spPr>
          <a:xfrm>
            <a:off x="400050" y="5591077"/>
            <a:ext cx="8743950" cy="4563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 </a:t>
            </a:r>
            <a:r>
              <a:rPr lang="en-US" altLang="zh-CN" dirty="0"/>
              <a:t>Lecture</a:t>
            </a:r>
            <a:r>
              <a:rPr lang="zh-CN" altLang="en-US" dirty="0"/>
              <a:t> </a:t>
            </a:r>
            <a:r>
              <a:rPr lang="en-US" altLang="zh-CN" dirty="0"/>
              <a:t>14:</a:t>
            </a:r>
            <a:r>
              <a:rPr lang="zh-CN" altLang="en-US" dirty="0"/>
              <a:t> </a:t>
            </a:r>
            <a:r>
              <a:rPr lang="en-US" altLang="zh-CN" dirty="0"/>
              <a:t>principal</a:t>
            </a:r>
            <a:r>
              <a:rPr lang="zh-CN" altLang="en-US" dirty="0"/>
              <a:t> </a:t>
            </a:r>
            <a:r>
              <a:rPr lang="en-US" altLang="zh-CN" dirty="0"/>
              <a:t>component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(tools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LSA)</a:t>
            </a:r>
            <a:endParaRPr lang="en-US" dirty="0"/>
          </a:p>
        </p:txBody>
      </p:sp>
      <p:pic>
        <p:nvPicPr>
          <p:cNvPr id="29" name="ezgif.com-gif-to-mp4">
            <a:hlinkClick r:id="" action="ppaction://media"/>
            <a:extLst>
              <a:ext uri="{FF2B5EF4-FFF2-40B4-BE49-F238E27FC236}">
                <a16:creationId xmlns:a16="http://schemas.microsoft.com/office/drawing/2014/main" id="{4E27C2FD-8934-2846-A20D-68BE0DBDE4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49696" y="1188796"/>
            <a:ext cx="4722092" cy="4297332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0D8A1BF-08BA-E447-9AA7-003B871B2738}"/>
              </a:ext>
            </a:extLst>
          </p:cNvPr>
          <p:cNvSpPr/>
          <p:nvPr/>
        </p:nvSpPr>
        <p:spPr>
          <a:xfrm>
            <a:off x="1949695" y="2992582"/>
            <a:ext cx="662875" cy="83127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550D4FB-9D5B-8D4F-9174-F697401B30E0}"/>
              </a:ext>
            </a:extLst>
          </p:cNvPr>
          <p:cNvSpPr/>
          <p:nvPr/>
        </p:nvSpPr>
        <p:spPr>
          <a:xfrm>
            <a:off x="4227616" y="2992582"/>
            <a:ext cx="662875" cy="83127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63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6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</p:childTnLst>
        </p:cTn>
      </p:par>
    </p:tnLst>
    <p:bldLst>
      <p:bldP spid="28" grpId="0"/>
      <p:bldP spid="30" grpId="0" animBg="1"/>
      <p:bldP spid="3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D9CDB-D492-844C-BFF9-F9039078D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From Previous Quarters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3F80B-2DF4-3F4B-B2D6-9E8E0B7E1A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Everything will be online --- lectures, Friday and discussion sections, office hours, discussions between students</a:t>
            </a:r>
          </a:p>
          <a:p>
            <a:pPr lvl="1"/>
            <a:r>
              <a:rPr lang="en-US" dirty="0"/>
              <a:t> We strongly encourage you to study with others students </a:t>
            </a:r>
          </a:p>
          <a:p>
            <a:pPr lvl="1"/>
            <a:r>
              <a:rPr lang="en-US" dirty="0"/>
              <a:t> Technology: Zoom, Slack, … </a:t>
            </a:r>
          </a:p>
          <a:p>
            <a:r>
              <a:rPr lang="en-US" dirty="0"/>
              <a:t> Enrollments increased by 2X in the last two weeks; Overloaded CAs</a:t>
            </a:r>
          </a:p>
          <a:p>
            <a:pPr marL="274320" lvl="1" indent="0">
              <a:buNone/>
            </a:pPr>
            <a:endParaRPr lang="en-US" dirty="0"/>
          </a:p>
          <a:p>
            <a:r>
              <a:rPr lang="en-US" dirty="0"/>
              <a:t> Course project is optional</a:t>
            </a:r>
          </a:p>
          <a:p>
            <a:r>
              <a:rPr lang="en-US" dirty="0"/>
              <a:t> Homework can be submitted in pairs</a:t>
            </a:r>
          </a:p>
          <a:p>
            <a:r>
              <a:rPr lang="en-US" dirty="0"/>
              <a:t> Take-home exams</a:t>
            </a:r>
          </a:p>
        </p:txBody>
      </p:sp>
    </p:spTree>
    <p:extLst>
      <p:ext uri="{BB962C8B-B14F-4D97-AF65-F5344CB8AC3E}">
        <p14:creationId xmlns:p14="http://schemas.microsoft.com/office/powerpoint/2010/main" val="3296289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F6417-91AD-6D4C-A56F-E39D22251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Embeddings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B5BDD71-D5F8-2145-95C0-BA808966CBD2}"/>
              </a:ext>
            </a:extLst>
          </p:cNvPr>
          <p:cNvSpPr txBox="1">
            <a:spLocks/>
          </p:cNvSpPr>
          <p:nvPr/>
        </p:nvSpPr>
        <p:spPr>
          <a:xfrm>
            <a:off x="797451" y="2859410"/>
            <a:ext cx="4637300" cy="638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endParaRPr lang="en-US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96083C8-2DA8-D845-945E-D5B3B1141D31}"/>
              </a:ext>
            </a:extLst>
          </p:cNvPr>
          <p:cNvSpPr txBox="1">
            <a:spLocks/>
          </p:cNvSpPr>
          <p:nvPr/>
        </p:nvSpPr>
        <p:spPr>
          <a:xfrm>
            <a:off x="400051" y="2161080"/>
            <a:ext cx="1787096" cy="6070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 word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6527FC2-A3CF-A24F-B4F2-7D224E7DB8A6}"/>
              </a:ext>
            </a:extLst>
          </p:cNvPr>
          <p:cNvGrpSpPr/>
          <p:nvPr/>
        </p:nvGrpSpPr>
        <p:grpSpPr>
          <a:xfrm>
            <a:off x="2589177" y="3118111"/>
            <a:ext cx="3931847" cy="2285141"/>
            <a:chOff x="5264867" y="1930887"/>
            <a:chExt cx="4200471" cy="2244035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A0FDA43-4719-2146-9408-4FABD62828EF}"/>
                </a:ext>
              </a:extLst>
            </p:cNvPr>
            <p:cNvGrpSpPr/>
            <p:nvPr/>
          </p:nvGrpSpPr>
          <p:grpSpPr>
            <a:xfrm>
              <a:off x="5264867" y="2147082"/>
              <a:ext cx="4200471" cy="2027840"/>
              <a:chOff x="2740789" y="2859355"/>
              <a:chExt cx="4200471" cy="2027840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CAF78B9-A749-0A46-A71E-8956175E51A5}"/>
                  </a:ext>
                </a:extLst>
              </p:cNvPr>
              <p:cNvSpPr txBox="1"/>
              <p:nvPr/>
            </p:nvSpPr>
            <p:spPr>
              <a:xfrm>
                <a:off x="2740789" y="4254408"/>
                <a:ext cx="1069647" cy="3206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France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116F5D-AE7F-174F-9F39-D41F96081ACC}"/>
                  </a:ext>
                </a:extLst>
              </p:cNvPr>
              <p:cNvSpPr txBox="1"/>
              <p:nvPr/>
            </p:nvSpPr>
            <p:spPr>
              <a:xfrm>
                <a:off x="5286075" y="3267959"/>
                <a:ext cx="106964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Paris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CC3D072-E62B-E14B-9990-1FD84AEF612C}"/>
                  </a:ext>
                </a:extLst>
              </p:cNvPr>
              <p:cNvSpPr txBox="1"/>
              <p:nvPr/>
            </p:nvSpPr>
            <p:spPr>
              <a:xfrm>
                <a:off x="5871613" y="3781819"/>
                <a:ext cx="106964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Berlin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7795854-3DFD-5040-A20E-2E4637C90117}"/>
                  </a:ext>
                </a:extLst>
              </p:cNvPr>
              <p:cNvSpPr txBox="1"/>
              <p:nvPr/>
            </p:nvSpPr>
            <p:spPr>
              <a:xfrm>
                <a:off x="4074689" y="4487085"/>
                <a:ext cx="1303928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Germany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C6DC64A-7B90-4147-B8CD-1FC3BA3B806B}"/>
                  </a:ext>
                </a:extLst>
              </p:cNvPr>
              <p:cNvSpPr txBox="1"/>
              <p:nvPr/>
            </p:nvSpPr>
            <p:spPr>
              <a:xfrm>
                <a:off x="3325255" y="3438845"/>
                <a:ext cx="1069647" cy="3206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Italy</a:t>
                </a:r>
              </a:p>
            </p:txBody>
          </p: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E3EA8919-C8A8-C54A-B3DF-1129ADE9EBAB}"/>
                  </a:ext>
                </a:extLst>
              </p:cNvPr>
              <p:cNvCxnSpPr/>
              <p:nvPr/>
            </p:nvCxnSpPr>
            <p:spPr>
              <a:xfrm flipV="1">
                <a:off x="3973074" y="2985954"/>
                <a:ext cx="1292094" cy="37729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9F4EFAF-EB0F-4646-A392-B67AC9A3AC71}"/>
                  </a:ext>
                </a:extLst>
              </p:cNvPr>
              <p:cNvCxnSpPr/>
              <p:nvPr/>
            </p:nvCxnSpPr>
            <p:spPr>
              <a:xfrm flipV="1">
                <a:off x="4869829" y="3728804"/>
                <a:ext cx="1314915" cy="59202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CEB9F327-02B2-4E46-A296-F28C6FE8F610}"/>
                  </a:ext>
                </a:extLst>
              </p:cNvPr>
              <p:cNvCxnSpPr/>
              <p:nvPr/>
            </p:nvCxnSpPr>
            <p:spPr>
              <a:xfrm flipV="1">
                <a:off x="3804192" y="3609275"/>
                <a:ext cx="1460975" cy="61067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AC34F548-D2F5-6146-84B6-EA62BE821E39}"/>
                  </a:ext>
                </a:extLst>
              </p:cNvPr>
              <p:cNvSpPr/>
              <p:nvPr/>
            </p:nvSpPr>
            <p:spPr>
              <a:xfrm>
                <a:off x="3812943" y="3342894"/>
                <a:ext cx="119795" cy="1188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B47AE276-EFD4-3D49-AF3C-16ED17C257ED}"/>
                  </a:ext>
                </a:extLst>
              </p:cNvPr>
              <p:cNvSpPr/>
              <p:nvPr/>
            </p:nvSpPr>
            <p:spPr>
              <a:xfrm>
                <a:off x="5379654" y="2859355"/>
                <a:ext cx="119795" cy="1188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5F634C3E-541C-9E46-BAC1-91A5DB091CDF}"/>
                  </a:ext>
                </a:extLst>
              </p:cNvPr>
              <p:cNvSpPr/>
              <p:nvPr/>
            </p:nvSpPr>
            <p:spPr>
              <a:xfrm>
                <a:off x="3608418" y="4189846"/>
                <a:ext cx="119795" cy="1188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4B6994D5-7EDB-CF46-96F9-E9C2EB52FDD5}"/>
                  </a:ext>
                </a:extLst>
              </p:cNvPr>
              <p:cNvSpPr/>
              <p:nvPr/>
            </p:nvSpPr>
            <p:spPr>
              <a:xfrm>
                <a:off x="5344754" y="3472912"/>
                <a:ext cx="119795" cy="1188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2FE08553-5B93-0040-8189-097BDBECD101}"/>
                  </a:ext>
                </a:extLst>
              </p:cNvPr>
              <p:cNvSpPr/>
              <p:nvPr/>
            </p:nvSpPr>
            <p:spPr>
              <a:xfrm>
                <a:off x="6184744" y="3574812"/>
                <a:ext cx="119795" cy="1188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9D831EB9-BF0D-3A48-AF60-2DF3E34F8A83}"/>
                  </a:ext>
                </a:extLst>
              </p:cNvPr>
              <p:cNvSpPr/>
              <p:nvPr/>
            </p:nvSpPr>
            <p:spPr>
              <a:xfrm>
                <a:off x="4678064" y="4313909"/>
                <a:ext cx="119795" cy="1188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A71B35C-C3A7-6146-98F8-0A487B038342}"/>
                </a:ext>
              </a:extLst>
            </p:cNvPr>
            <p:cNvSpPr txBox="1"/>
            <p:nvPr/>
          </p:nvSpPr>
          <p:spPr>
            <a:xfrm>
              <a:off x="7950460" y="1930887"/>
              <a:ext cx="106964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Rome</a:t>
              </a:r>
            </a:p>
          </p:txBody>
        </p:sp>
      </p:grp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F0C149A6-42DD-7840-8AC4-E30A96507C10}"/>
              </a:ext>
            </a:extLst>
          </p:cNvPr>
          <p:cNvSpPr txBox="1">
            <a:spLocks/>
          </p:cNvSpPr>
          <p:nvPr/>
        </p:nvSpPr>
        <p:spPr>
          <a:xfrm>
            <a:off x="4076418" y="4664679"/>
            <a:ext cx="4324632" cy="8941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Wingdings" panose="05000000000000000000" pitchFamily="2" charset="2"/>
              <a:buNone/>
            </a:pPr>
            <a:endParaRPr lang="en-US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E1A26D9-B0C9-C34A-9649-C8EA1BDFC404}"/>
              </a:ext>
            </a:extLst>
          </p:cNvPr>
          <p:cNvCxnSpPr>
            <a:cxnSpLocks/>
          </p:cNvCxnSpPr>
          <p:nvPr/>
        </p:nvCxnSpPr>
        <p:spPr>
          <a:xfrm flipV="1">
            <a:off x="2905019" y="3468343"/>
            <a:ext cx="3162965" cy="1081914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F3AA394-E30C-404A-B845-25E77F8CFA3E}"/>
                  </a:ext>
                </a:extLst>
              </p:cNvPr>
              <p:cNvSpPr/>
              <p:nvPr/>
            </p:nvSpPr>
            <p:spPr>
              <a:xfrm>
                <a:off x="1765856" y="2124622"/>
                <a:ext cx="1087157" cy="6058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groupChr>
                      <m:groupChrPr>
                        <m:chr m:val="→"/>
                        <m:vertJc m:val="bot"/>
                        <m:ctrlPr>
                          <a:rPr lang="is-IS" sz="2400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encode</m:t>
                        </m:r>
                        <m:r>
                          <a:rPr lang="en-US" sz="2400" i="1">
                            <a:latin typeface="Cambria Math" charset="0"/>
                          </a:rPr>
                          <m:t> </m:t>
                        </m:r>
                      </m:e>
                    </m:groupChr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F3AA394-E30C-404A-B845-25E77F8CFA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5856" y="2124622"/>
                <a:ext cx="1087157" cy="60580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Rectangle 36">
            <a:extLst>
              <a:ext uri="{FF2B5EF4-FFF2-40B4-BE49-F238E27FC236}">
                <a16:creationId xmlns:a16="http://schemas.microsoft.com/office/drawing/2014/main" id="{24507A6E-9014-3D4B-BD7C-26322A25A047}"/>
              </a:ext>
            </a:extLst>
          </p:cNvPr>
          <p:cNvSpPr/>
          <p:nvPr/>
        </p:nvSpPr>
        <p:spPr>
          <a:xfrm>
            <a:off x="3057633" y="2265874"/>
            <a:ext cx="90691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Hans" sz="2200" dirty="0">
                <a:latin typeface="Calibri" panose="020F0502020204030204" pitchFamily="34" charset="0"/>
                <a:cs typeface="Calibri" panose="020F0502020204030204" pitchFamily="34" charset="0"/>
              </a:rPr>
              <a:t>vector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AAEC02F-5A8E-D44E-A9A9-52DDB2634647}"/>
              </a:ext>
            </a:extLst>
          </p:cNvPr>
          <p:cNvSpPr txBox="1"/>
          <p:nvPr/>
        </p:nvSpPr>
        <p:spPr>
          <a:xfrm>
            <a:off x="3150973" y="24573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B001D375-CA9C-284D-B8A6-23971614F8DD}"/>
              </a:ext>
            </a:extLst>
          </p:cNvPr>
          <p:cNvSpPr txBox="1">
            <a:spLocks/>
          </p:cNvSpPr>
          <p:nvPr/>
        </p:nvSpPr>
        <p:spPr>
          <a:xfrm>
            <a:off x="400051" y="2769562"/>
            <a:ext cx="1787096" cy="6070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 </a:t>
            </a:r>
            <a:r>
              <a:rPr lang="en-US" altLang="zh-Hans" dirty="0"/>
              <a:t>relation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7C920E5-95C7-CD48-A58B-146C778C027F}"/>
                  </a:ext>
                </a:extLst>
              </p:cNvPr>
              <p:cNvSpPr/>
              <p:nvPr/>
            </p:nvSpPr>
            <p:spPr>
              <a:xfrm>
                <a:off x="1765856" y="2733104"/>
                <a:ext cx="1087157" cy="6058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groupChr>
                      <m:groupChrPr>
                        <m:chr m:val="→"/>
                        <m:vertJc m:val="bot"/>
                        <m:ctrlPr>
                          <a:rPr lang="is-IS" sz="2400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encode</m:t>
                        </m:r>
                        <m:r>
                          <a:rPr lang="en-US" sz="2400" i="1">
                            <a:latin typeface="Cambria Math" charset="0"/>
                          </a:rPr>
                          <m:t> </m:t>
                        </m:r>
                      </m:e>
                    </m:groupChr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7C920E5-95C7-CD48-A58B-146C778C02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5856" y="2733104"/>
                <a:ext cx="1087157" cy="60580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Rectangle 40">
            <a:extLst>
              <a:ext uri="{FF2B5EF4-FFF2-40B4-BE49-F238E27FC236}">
                <a16:creationId xmlns:a16="http://schemas.microsoft.com/office/drawing/2014/main" id="{C045A9B0-047C-D944-BF4B-84A6821194E3}"/>
              </a:ext>
            </a:extLst>
          </p:cNvPr>
          <p:cNvSpPr/>
          <p:nvPr/>
        </p:nvSpPr>
        <p:spPr>
          <a:xfrm>
            <a:off x="3057633" y="2874356"/>
            <a:ext cx="120526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Hans" sz="2200" dirty="0">
                <a:latin typeface="Calibri" panose="020F0502020204030204" pitchFamily="34" charset="0"/>
                <a:cs typeface="Calibri" panose="020F0502020204030204" pitchFamily="34" charset="0"/>
              </a:rPr>
              <a:t>direction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BEEE511-B262-644F-8D41-D28F2C6AF690}"/>
              </a:ext>
            </a:extLst>
          </p:cNvPr>
          <p:cNvSpPr txBox="1"/>
          <p:nvPr/>
        </p:nvSpPr>
        <p:spPr>
          <a:xfrm>
            <a:off x="3150973" y="30658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F38B226-E44A-504C-8AD1-4890094FFD33}"/>
              </a:ext>
            </a:extLst>
          </p:cNvPr>
          <p:cNvSpPr/>
          <p:nvPr/>
        </p:nvSpPr>
        <p:spPr>
          <a:xfrm>
            <a:off x="7773843" y="195007"/>
            <a:ext cx="108792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Hans" sz="2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models</a:t>
            </a:r>
            <a:endParaRPr lang="en-US" sz="2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EFBD01A9-D388-594A-B815-ADD9462685DF}"/>
              </a:ext>
            </a:extLst>
          </p:cNvPr>
          <p:cNvSpPr txBox="1">
            <a:spLocks/>
          </p:cNvSpPr>
          <p:nvPr/>
        </p:nvSpPr>
        <p:spPr>
          <a:xfrm>
            <a:off x="5472311" y="6253332"/>
            <a:ext cx="3664205" cy="8941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altLang="zh-Hans" sz="2000" dirty="0"/>
              <a:t>Word2vec</a:t>
            </a:r>
            <a:r>
              <a:rPr lang="zh-Hans" altLang="en-US" sz="2000" dirty="0">
                <a:solidFill>
                  <a:srgbClr val="7030A0"/>
                </a:solidFill>
              </a:rPr>
              <a:t> </a:t>
            </a:r>
            <a:r>
              <a:rPr lang="en-US" altLang="zh-Hans" sz="2000" dirty="0">
                <a:solidFill>
                  <a:srgbClr val="7030A0"/>
                </a:solidFill>
              </a:rPr>
              <a:t>[</a:t>
            </a:r>
            <a:r>
              <a:rPr lang="en-US" altLang="zh-Hans" sz="2000" dirty="0" err="1">
                <a:solidFill>
                  <a:srgbClr val="7030A0"/>
                </a:solidFill>
              </a:rPr>
              <a:t>Mikolov</a:t>
            </a:r>
            <a:r>
              <a:rPr lang="zh-Hans" altLang="en-US" sz="2000" dirty="0">
                <a:solidFill>
                  <a:srgbClr val="7030A0"/>
                </a:solidFill>
              </a:rPr>
              <a:t> </a:t>
            </a:r>
            <a:r>
              <a:rPr lang="en-US" altLang="zh-Hans" sz="2000" dirty="0">
                <a:solidFill>
                  <a:srgbClr val="7030A0"/>
                </a:solidFill>
              </a:rPr>
              <a:t>et</a:t>
            </a:r>
            <a:r>
              <a:rPr lang="zh-Hans" altLang="en-US" sz="2000" dirty="0">
                <a:solidFill>
                  <a:srgbClr val="7030A0"/>
                </a:solidFill>
              </a:rPr>
              <a:t> </a:t>
            </a:r>
            <a:r>
              <a:rPr lang="en-US" altLang="zh-Hans" sz="2000" dirty="0">
                <a:solidFill>
                  <a:srgbClr val="7030A0"/>
                </a:solidFill>
              </a:rPr>
              <a:t>al’13]</a:t>
            </a:r>
            <a:r>
              <a:rPr lang="zh-Hans" altLang="en-US" sz="2000" dirty="0">
                <a:solidFill>
                  <a:srgbClr val="7030A0"/>
                </a:solidFill>
              </a:rPr>
              <a:t> </a:t>
            </a:r>
            <a:r>
              <a:rPr lang="en-US" altLang="zh-Hans" sz="2000" dirty="0" err="1"/>
              <a:t>GloVe</a:t>
            </a:r>
            <a:r>
              <a:rPr lang="zh-Hans" altLang="en-US" sz="2000" dirty="0">
                <a:solidFill>
                  <a:srgbClr val="7030A0"/>
                </a:solidFill>
              </a:rPr>
              <a:t> </a:t>
            </a:r>
            <a:r>
              <a:rPr lang="en-US" altLang="zh-Hans" sz="2000" dirty="0">
                <a:solidFill>
                  <a:srgbClr val="7030A0"/>
                </a:solidFill>
              </a:rPr>
              <a:t>[Pennington</a:t>
            </a:r>
            <a:r>
              <a:rPr lang="zh-Hans" altLang="en-US" sz="2000" dirty="0">
                <a:solidFill>
                  <a:srgbClr val="7030A0"/>
                </a:solidFill>
              </a:rPr>
              <a:t> </a:t>
            </a:r>
            <a:r>
              <a:rPr lang="en-US" altLang="zh-Hans" sz="2000" dirty="0">
                <a:solidFill>
                  <a:srgbClr val="7030A0"/>
                </a:solidFill>
              </a:rPr>
              <a:t>et</a:t>
            </a:r>
            <a:r>
              <a:rPr lang="zh-Hans" altLang="en-US" sz="2000" dirty="0">
                <a:solidFill>
                  <a:srgbClr val="7030A0"/>
                </a:solidFill>
              </a:rPr>
              <a:t> </a:t>
            </a:r>
            <a:r>
              <a:rPr lang="en-US" altLang="zh-Hans" sz="2000" dirty="0">
                <a:solidFill>
                  <a:srgbClr val="7030A0"/>
                </a:solidFill>
              </a:rPr>
              <a:t>al’14]</a:t>
            </a:r>
            <a:endParaRPr lang="en-US" sz="2000" dirty="0"/>
          </a:p>
        </p:txBody>
      </p:sp>
      <p:pic>
        <p:nvPicPr>
          <p:cNvPr id="49" name="Content Placeholder 4">
            <a:extLst>
              <a:ext uri="{FF2B5EF4-FFF2-40B4-BE49-F238E27FC236}">
                <a16:creationId xmlns:a16="http://schemas.microsoft.com/office/drawing/2014/main" id="{3690B8FD-1BC9-3D48-A819-BD8B609453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843" y="313760"/>
            <a:ext cx="2697999" cy="1139905"/>
          </a:xfrm>
        </p:spPr>
      </p:pic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768BACE6-2826-4740-BBD7-C26DDEEC7355}"/>
              </a:ext>
            </a:extLst>
          </p:cNvPr>
          <p:cNvSpPr txBox="1">
            <a:spLocks/>
          </p:cNvSpPr>
          <p:nvPr/>
        </p:nvSpPr>
        <p:spPr>
          <a:xfrm>
            <a:off x="6617018" y="1357393"/>
            <a:ext cx="2550426" cy="6070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zh-CN" dirty="0"/>
              <a:t>Unlabeled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endParaRPr lang="en-US" dirty="0"/>
          </a:p>
        </p:txBody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70633402-CC1C-ED43-9415-641714616F74}"/>
              </a:ext>
            </a:extLst>
          </p:cNvPr>
          <p:cNvSpPr txBox="1">
            <a:spLocks/>
          </p:cNvSpPr>
          <p:nvPr/>
        </p:nvSpPr>
        <p:spPr>
          <a:xfrm>
            <a:off x="400050" y="1642327"/>
            <a:ext cx="8563356" cy="4875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 altLang="zh-CN" sz="2600" dirty="0"/>
              <a:t>Represent</a:t>
            </a:r>
            <a:r>
              <a:rPr lang="zh-CN" altLang="en-US" sz="2600" dirty="0"/>
              <a:t> </a:t>
            </a:r>
            <a:r>
              <a:rPr lang="en-US" altLang="zh-CN" sz="2600" dirty="0"/>
              <a:t>words</a:t>
            </a:r>
            <a:r>
              <a:rPr lang="zh-CN" altLang="en-US" sz="2600" dirty="0"/>
              <a:t> </a:t>
            </a:r>
            <a:r>
              <a:rPr lang="en-US" altLang="zh-CN" sz="2600" dirty="0"/>
              <a:t>by</a:t>
            </a:r>
            <a:r>
              <a:rPr lang="zh-CN" altLang="en-US" sz="2600" dirty="0"/>
              <a:t> </a:t>
            </a:r>
            <a:r>
              <a:rPr lang="en-US" sz="2600" dirty="0"/>
              <a:t>vectors</a:t>
            </a:r>
          </a:p>
        </p:txBody>
      </p:sp>
    </p:spTree>
    <p:extLst>
      <p:ext uri="{BB962C8B-B14F-4D97-AF65-F5344CB8AC3E}">
        <p14:creationId xmlns:p14="http://schemas.microsoft.com/office/powerpoint/2010/main" val="11091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1" grpId="0"/>
      <p:bldP spid="37" grpId="0"/>
      <p:bldP spid="38" grpId="0"/>
      <p:bldP spid="39" grpId="0"/>
      <p:bldP spid="40" grpId="0"/>
      <p:bldP spid="41" grpId="0"/>
      <p:bldP spid="5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66882-B361-6842-8F78-E01C74B90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Clustering Words with Similar Meanings (Hierarchically)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F6E60-464B-5641-8F15-684059A2D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8959"/>
            <a:ext cx="9144000" cy="27912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5300CD-B95B-6140-BE46-AFA047C3EC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33"/>
          <a:stretch/>
        </p:blipFill>
        <p:spPr>
          <a:xfrm>
            <a:off x="228600" y="4300168"/>
            <a:ext cx="8915400" cy="146685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6F56E6-F384-3B4B-9697-0AF035EC6D82}"/>
              </a:ext>
            </a:extLst>
          </p:cNvPr>
          <p:cNvSpPr txBox="1">
            <a:spLocks/>
          </p:cNvSpPr>
          <p:nvPr/>
        </p:nvSpPr>
        <p:spPr>
          <a:xfrm>
            <a:off x="3942607" y="6410912"/>
            <a:ext cx="5201393" cy="8941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000" dirty="0">
                <a:solidFill>
                  <a:srgbClr val="7030A0"/>
                </a:solidFill>
              </a:rPr>
              <a:t>[Arora-Ge-Liang-</a:t>
            </a:r>
            <a:r>
              <a:rPr lang="en-US" altLang="zh-CN" sz="2000" dirty="0">
                <a:solidFill>
                  <a:srgbClr val="7030A0"/>
                </a:solidFill>
              </a:rPr>
              <a:t>M.</a:t>
            </a:r>
            <a:r>
              <a:rPr lang="en-US" sz="2000" dirty="0">
                <a:solidFill>
                  <a:srgbClr val="7030A0"/>
                </a:solidFill>
              </a:rPr>
              <a:t>-</a:t>
            </a:r>
            <a:r>
              <a:rPr lang="en-US" sz="2000" dirty="0" err="1">
                <a:solidFill>
                  <a:srgbClr val="7030A0"/>
                </a:solidFill>
              </a:rPr>
              <a:t>Risteski</a:t>
            </a:r>
            <a:r>
              <a:rPr lang="en-US" altLang="zh-Hans" sz="2000" dirty="0">
                <a:solidFill>
                  <a:srgbClr val="7030A0"/>
                </a:solidFill>
              </a:rPr>
              <a:t>,</a:t>
            </a:r>
            <a:r>
              <a:rPr lang="zh-Hans" altLang="en-US" sz="2000" dirty="0">
                <a:solidFill>
                  <a:srgbClr val="7030A0"/>
                </a:solidFill>
              </a:rPr>
              <a:t> </a:t>
            </a:r>
            <a:r>
              <a:rPr lang="en-US" altLang="zh-Hans" sz="2000" dirty="0">
                <a:solidFill>
                  <a:srgbClr val="7030A0"/>
                </a:solidFill>
              </a:rPr>
              <a:t>TACL</a:t>
            </a:r>
            <a:r>
              <a:rPr lang="en-US" sz="2000" dirty="0">
                <a:solidFill>
                  <a:srgbClr val="7030A0"/>
                </a:solidFill>
              </a:rPr>
              <a:t>’1</a:t>
            </a:r>
            <a:r>
              <a:rPr lang="en-US" altLang="zh-Hans" sz="2000" dirty="0">
                <a:solidFill>
                  <a:srgbClr val="7030A0"/>
                </a:solidFill>
              </a:rPr>
              <a:t>7</a:t>
            </a:r>
            <a:r>
              <a:rPr lang="en-US" altLang="zh-CN" sz="2000" dirty="0">
                <a:solidFill>
                  <a:srgbClr val="7030A0"/>
                </a:solidFill>
              </a:rPr>
              <a:t>,18</a:t>
            </a:r>
            <a:r>
              <a:rPr lang="en-US" sz="2000" dirty="0">
                <a:solidFill>
                  <a:srgbClr val="7030A0"/>
                </a:solidFill>
              </a:rPr>
              <a:t>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3079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AC10C-A4F2-E146-B91E-49397984C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222" y="1852552"/>
            <a:ext cx="8563356" cy="1888176"/>
          </a:xfrm>
        </p:spPr>
        <p:txBody>
          <a:bodyPr>
            <a:normAutofit/>
          </a:bodyPr>
          <a:lstStyle/>
          <a:p>
            <a:pPr algn="ctr"/>
            <a:r>
              <a:rPr lang="en-US" altLang="zh-CN" sz="5000" dirty="0"/>
              <a:t>Reinforcement</a:t>
            </a:r>
            <a:r>
              <a:rPr lang="en-US" sz="5000" dirty="0"/>
              <a:t> Learning</a:t>
            </a:r>
          </a:p>
        </p:txBody>
      </p:sp>
    </p:spTree>
    <p:extLst>
      <p:ext uri="{BB962C8B-B14F-4D97-AF65-F5344CB8AC3E}">
        <p14:creationId xmlns:p14="http://schemas.microsoft.com/office/powerpoint/2010/main" val="31250801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F86C060-2F01-4546-828D-029E7439A799}"/>
              </a:ext>
            </a:extLst>
          </p:cNvPr>
          <p:cNvSpPr txBox="1">
            <a:spLocks/>
          </p:cNvSpPr>
          <p:nvPr/>
        </p:nvSpPr>
        <p:spPr>
          <a:xfrm>
            <a:off x="2791777" y="5146154"/>
            <a:ext cx="3560445" cy="4646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Iteration 10</a:t>
            </a:r>
          </a:p>
        </p:txBody>
      </p:sp>
      <p:pic>
        <p:nvPicPr>
          <p:cNvPr id="21" name="pomdp_humanoid-stage-10-real">
            <a:hlinkClick r:id="" action="ppaction://media"/>
            <a:extLst>
              <a:ext uri="{FF2B5EF4-FFF2-40B4-BE49-F238E27FC236}">
                <a16:creationId xmlns:a16="http://schemas.microsoft.com/office/drawing/2014/main" id="{1E4C1E3C-7FDB-5B46-BE67-0D96CE2A19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4408" y="2029968"/>
            <a:ext cx="2540000" cy="254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08FD1EC-D56B-394B-AA3B-E72850370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016" y="980321"/>
            <a:ext cx="4603767" cy="464673"/>
          </a:xfrm>
        </p:spPr>
        <p:txBody>
          <a:bodyPr/>
          <a:lstStyle/>
          <a:p>
            <a:pPr marL="0" indent="0">
              <a:buNone/>
            </a:pPr>
            <a:r>
              <a:rPr lang="en-US" altLang="zh-Hans" sz="3000" dirty="0"/>
              <a:t>learning</a:t>
            </a:r>
            <a:r>
              <a:rPr lang="zh-Hans" altLang="en-US" sz="3000" dirty="0"/>
              <a:t> </a:t>
            </a:r>
            <a:r>
              <a:rPr lang="en-US" altLang="zh-Hans" sz="3000" dirty="0"/>
              <a:t>to walk to</a:t>
            </a:r>
            <a:r>
              <a:rPr lang="zh-Hans" altLang="en-US" sz="3000" dirty="0"/>
              <a:t> </a:t>
            </a:r>
            <a:r>
              <a:rPr lang="en-US" altLang="zh-Hans" sz="3000" dirty="0"/>
              <a:t>the</a:t>
            </a:r>
            <a:r>
              <a:rPr lang="zh-Hans" altLang="en-US" sz="3000" dirty="0"/>
              <a:t> </a:t>
            </a:r>
            <a:r>
              <a:rPr lang="en-US" altLang="zh-Hans" sz="3000" dirty="0"/>
              <a:t>right</a:t>
            </a:r>
            <a:endParaRPr lang="en-US" sz="3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02842F-7235-BF4A-9553-B44B5E692296}"/>
              </a:ext>
            </a:extLst>
          </p:cNvPr>
          <p:cNvSpPr/>
          <p:nvPr/>
        </p:nvSpPr>
        <p:spPr>
          <a:xfrm>
            <a:off x="6268051" y="6488668"/>
            <a:ext cx="2967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[Luo-Xu-Li-Tian-Darrell-M.’18]</a:t>
            </a:r>
          </a:p>
        </p:txBody>
      </p:sp>
    </p:spTree>
    <p:extLst>
      <p:ext uri="{BB962C8B-B14F-4D97-AF65-F5344CB8AC3E}">
        <p14:creationId xmlns:p14="http://schemas.microsoft.com/office/powerpoint/2010/main" val="4084860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67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67D0D-3E00-4741-AEA9-DF9F61158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016" y="980321"/>
            <a:ext cx="4603767" cy="464673"/>
          </a:xfrm>
        </p:spPr>
        <p:txBody>
          <a:bodyPr/>
          <a:lstStyle/>
          <a:p>
            <a:pPr marL="0" indent="0">
              <a:buNone/>
            </a:pPr>
            <a:r>
              <a:rPr lang="en-US" altLang="zh-Hans" sz="3000" dirty="0"/>
              <a:t>learning</a:t>
            </a:r>
            <a:r>
              <a:rPr lang="zh-Hans" altLang="en-US" sz="3000" dirty="0"/>
              <a:t> </a:t>
            </a:r>
            <a:r>
              <a:rPr lang="en-US" altLang="zh-Hans" sz="3000" dirty="0"/>
              <a:t>to walk to</a:t>
            </a:r>
            <a:r>
              <a:rPr lang="zh-Hans" altLang="en-US" sz="3000" dirty="0"/>
              <a:t> </a:t>
            </a:r>
            <a:r>
              <a:rPr lang="en-US" altLang="zh-Hans" sz="3000" dirty="0"/>
              <a:t>the</a:t>
            </a:r>
            <a:r>
              <a:rPr lang="zh-Hans" altLang="en-US" sz="3000" dirty="0"/>
              <a:t> </a:t>
            </a:r>
            <a:r>
              <a:rPr lang="en-US" altLang="zh-Hans" sz="3000" dirty="0"/>
              <a:t>right</a:t>
            </a:r>
            <a:endParaRPr lang="en-US" sz="30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F86C060-2F01-4546-828D-029E7439A799}"/>
              </a:ext>
            </a:extLst>
          </p:cNvPr>
          <p:cNvSpPr txBox="1">
            <a:spLocks/>
          </p:cNvSpPr>
          <p:nvPr/>
        </p:nvSpPr>
        <p:spPr>
          <a:xfrm>
            <a:off x="2791777" y="5146154"/>
            <a:ext cx="3560445" cy="4646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Iteration 20</a:t>
            </a:r>
          </a:p>
        </p:txBody>
      </p:sp>
      <p:pic>
        <p:nvPicPr>
          <p:cNvPr id="4" name="pomdp_humanoid-stage-20-real">
            <a:hlinkClick r:id="" action="ppaction://media"/>
            <a:extLst>
              <a:ext uri="{FF2B5EF4-FFF2-40B4-BE49-F238E27FC236}">
                <a16:creationId xmlns:a16="http://schemas.microsoft.com/office/drawing/2014/main" id="{44A5278F-ABAD-884D-9C91-554B5707AB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3900" y="2025574"/>
            <a:ext cx="2540000" cy="2540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317ABAE-3787-3740-9BA5-500C1AE5E08D}"/>
              </a:ext>
            </a:extLst>
          </p:cNvPr>
          <p:cNvSpPr/>
          <p:nvPr/>
        </p:nvSpPr>
        <p:spPr>
          <a:xfrm>
            <a:off x="6268051" y="6488668"/>
            <a:ext cx="2967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[Luo-Xu-Li-Tian-Darrell-M.’18]</a:t>
            </a:r>
          </a:p>
        </p:txBody>
      </p:sp>
    </p:spTree>
    <p:extLst>
      <p:ext uri="{BB962C8B-B14F-4D97-AF65-F5344CB8AC3E}">
        <p14:creationId xmlns:p14="http://schemas.microsoft.com/office/powerpoint/2010/main" val="3748028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F86C060-2F01-4546-828D-029E7439A799}"/>
              </a:ext>
            </a:extLst>
          </p:cNvPr>
          <p:cNvSpPr txBox="1">
            <a:spLocks/>
          </p:cNvSpPr>
          <p:nvPr/>
        </p:nvSpPr>
        <p:spPr>
          <a:xfrm>
            <a:off x="2791777" y="5146154"/>
            <a:ext cx="3560445" cy="4646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Iteration 80</a:t>
            </a:r>
          </a:p>
        </p:txBody>
      </p:sp>
      <p:pic>
        <p:nvPicPr>
          <p:cNvPr id="4" name="pomdp_humanoid-stage-80-real">
            <a:hlinkClick r:id="" action="ppaction://media"/>
            <a:extLst>
              <a:ext uri="{FF2B5EF4-FFF2-40B4-BE49-F238E27FC236}">
                <a16:creationId xmlns:a16="http://schemas.microsoft.com/office/drawing/2014/main" id="{604E2E12-7F7B-7A4F-BDFD-13B5987715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4408" y="2029968"/>
            <a:ext cx="2540000" cy="254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71C8F8C-C234-7144-9DC0-1BAD96EAA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016" y="980321"/>
            <a:ext cx="4603767" cy="464673"/>
          </a:xfrm>
        </p:spPr>
        <p:txBody>
          <a:bodyPr/>
          <a:lstStyle/>
          <a:p>
            <a:pPr marL="0" indent="0">
              <a:buNone/>
            </a:pPr>
            <a:r>
              <a:rPr lang="en-US" altLang="zh-Hans" sz="3000" dirty="0"/>
              <a:t>learning</a:t>
            </a:r>
            <a:r>
              <a:rPr lang="zh-Hans" altLang="en-US" sz="3000" dirty="0"/>
              <a:t> </a:t>
            </a:r>
            <a:r>
              <a:rPr lang="en-US" altLang="zh-Hans" sz="3000" dirty="0"/>
              <a:t>to walk to</a:t>
            </a:r>
            <a:r>
              <a:rPr lang="zh-Hans" altLang="en-US" sz="3000" dirty="0"/>
              <a:t> </a:t>
            </a:r>
            <a:r>
              <a:rPr lang="en-US" altLang="zh-Hans" sz="3000" dirty="0"/>
              <a:t>the</a:t>
            </a:r>
            <a:r>
              <a:rPr lang="zh-Hans" altLang="en-US" sz="3000" dirty="0"/>
              <a:t> </a:t>
            </a:r>
            <a:r>
              <a:rPr lang="en-US" altLang="zh-Hans" sz="3000" dirty="0"/>
              <a:t>right</a:t>
            </a:r>
            <a:endParaRPr lang="en-US" sz="3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17DA05-4C5E-1540-AF1A-9DB80B07FCD2}"/>
              </a:ext>
            </a:extLst>
          </p:cNvPr>
          <p:cNvSpPr/>
          <p:nvPr/>
        </p:nvSpPr>
        <p:spPr>
          <a:xfrm>
            <a:off x="6268051" y="6488668"/>
            <a:ext cx="2967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[Luo-Xu-Li-Tian-Darrell-M.’18]</a:t>
            </a:r>
          </a:p>
        </p:txBody>
      </p:sp>
    </p:spTree>
    <p:extLst>
      <p:ext uri="{BB962C8B-B14F-4D97-AF65-F5344CB8AC3E}">
        <p14:creationId xmlns:p14="http://schemas.microsoft.com/office/powerpoint/2010/main" val="2680953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F86C060-2F01-4546-828D-029E7439A799}"/>
              </a:ext>
            </a:extLst>
          </p:cNvPr>
          <p:cNvSpPr txBox="1">
            <a:spLocks/>
          </p:cNvSpPr>
          <p:nvPr/>
        </p:nvSpPr>
        <p:spPr>
          <a:xfrm>
            <a:off x="2791777" y="5146154"/>
            <a:ext cx="3560445" cy="4646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Iteration 210</a:t>
            </a:r>
          </a:p>
        </p:txBody>
      </p:sp>
      <p:pic>
        <p:nvPicPr>
          <p:cNvPr id="4" name="pomdp_humanoid-stage-210-real">
            <a:hlinkClick r:id="" action="ppaction://media"/>
            <a:extLst>
              <a:ext uri="{FF2B5EF4-FFF2-40B4-BE49-F238E27FC236}">
                <a16:creationId xmlns:a16="http://schemas.microsoft.com/office/drawing/2014/main" id="{38AF94AF-C903-C24D-A049-A3349E1F63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4408" y="2029968"/>
            <a:ext cx="2540000" cy="254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CC87852-D4E1-9644-BDCE-C81AB32D1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016" y="980321"/>
            <a:ext cx="4603767" cy="464673"/>
          </a:xfrm>
        </p:spPr>
        <p:txBody>
          <a:bodyPr/>
          <a:lstStyle/>
          <a:p>
            <a:pPr marL="0" indent="0">
              <a:buNone/>
            </a:pPr>
            <a:r>
              <a:rPr lang="en-US" altLang="zh-Hans" sz="3000" dirty="0"/>
              <a:t>learning</a:t>
            </a:r>
            <a:r>
              <a:rPr lang="zh-Hans" altLang="en-US" sz="3000" dirty="0"/>
              <a:t> </a:t>
            </a:r>
            <a:r>
              <a:rPr lang="en-US" altLang="zh-Hans" sz="3000" dirty="0"/>
              <a:t>to walk to</a:t>
            </a:r>
            <a:r>
              <a:rPr lang="zh-Hans" altLang="en-US" sz="3000" dirty="0"/>
              <a:t> </a:t>
            </a:r>
            <a:r>
              <a:rPr lang="en-US" altLang="zh-Hans" sz="3000" dirty="0"/>
              <a:t>the</a:t>
            </a:r>
            <a:r>
              <a:rPr lang="zh-Hans" altLang="en-US" sz="3000" dirty="0"/>
              <a:t> </a:t>
            </a:r>
            <a:r>
              <a:rPr lang="en-US" altLang="zh-Hans" sz="3000" dirty="0"/>
              <a:t>right</a:t>
            </a:r>
            <a:endParaRPr lang="en-US" sz="3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C56F950-F309-824A-BBC9-233AB9E627FC}"/>
              </a:ext>
            </a:extLst>
          </p:cNvPr>
          <p:cNvSpPr/>
          <p:nvPr/>
        </p:nvSpPr>
        <p:spPr>
          <a:xfrm>
            <a:off x="6268051" y="6488668"/>
            <a:ext cx="2967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[Luo-Xu-Li-Tian-Darrell-M.’18]</a:t>
            </a:r>
          </a:p>
        </p:txBody>
      </p:sp>
    </p:spTree>
    <p:extLst>
      <p:ext uri="{BB962C8B-B14F-4D97-AF65-F5344CB8AC3E}">
        <p14:creationId xmlns:p14="http://schemas.microsoft.com/office/powerpoint/2010/main" val="1049704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EB8C0-29D9-5C4E-9571-3EDF78728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Reinforcement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1772C-7D54-AE48-9DD0-5FDF235B0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algorithm</a:t>
            </a:r>
            <a:r>
              <a:rPr lang="zh-CN" altLang="en-US" sz="2400" dirty="0"/>
              <a:t> </a:t>
            </a:r>
            <a:r>
              <a:rPr lang="en-US" altLang="zh-CN" sz="2400" dirty="0"/>
              <a:t>can</a:t>
            </a:r>
            <a:r>
              <a:rPr lang="zh-CN" altLang="en-US" sz="2400" dirty="0"/>
              <a:t> </a:t>
            </a:r>
            <a:r>
              <a:rPr lang="en-US" altLang="zh-CN" sz="2400" dirty="0"/>
              <a:t>collect</a:t>
            </a:r>
            <a:r>
              <a:rPr lang="zh-CN" altLang="en-US" sz="2400" dirty="0"/>
              <a:t> </a:t>
            </a:r>
            <a:r>
              <a:rPr lang="en-US" altLang="zh-CN" sz="2400" dirty="0"/>
              <a:t>data</a:t>
            </a:r>
            <a:r>
              <a:rPr lang="zh-CN" altLang="en-US" sz="2400" dirty="0"/>
              <a:t> </a:t>
            </a:r>
            <a:r>
              <a:rPr lang="en-US" altLang="zh-CN" sz="2400" dirty="0"/>
              <a:t>interactively</a:t>
            </a:r>
            <a:endParaRPr lang="en-US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B7D3065-2596-3446-BEC0-860EF3F3964A}"/>
              </a:ext>
            </a:extLst>
          </p:cNvPr>
          <p:cNvSpPr txBox="1">
            <a:spLocks/>
          </p:cNvSpPr>
          <p:nvPr/>
        </p:nvSpPr>
        <p:spPr>
          <a:xfrm>
            <a:off x="6502612" y="2906026"/>
            <a:ext cx="3057024" cy="7814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Improve the strategy based on the feedbacks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7560E9-2E76-DB48-8307-F78F171E95C4}"/>
              </a:ext>
            </a:extLst>
          </p:cNvPr>
          <p:cNvSpPr txBox="1"/>
          <p:nvPr/>
        </p:nvSpPr>
        <p:spPr>
          <a:xfrm>
            <a:off x="3062674" y="2866473"/>
            <a:ext cx="1325880" cy="821026"/>
          </a:xfrm>
          <a:prstGeom prst="rect">
            <a:avLst/>
          </a:prstGeom>
          <a:noFill/>
          <a:ln w="28575">
            <a:solidFill>
              <a:srgbClr val="0099FF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Data collection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906BD-92AA-A444-A0F1-387A3B4F8208}"/>
              </a:ext>
            </a:extLst>
          </p:cNvPr>
          <p:cNvSpPr txBox="1"/>
          <p:nvPr/>
        </p:nvSpPr>
        <p:spPr>
          <a:xfrm>
            <a:off x="4788564" y="2866473"/>
            <a:ext cx="1450984" cy="822960"/>
          </a:xfrm>
          <a:prstGeom prst="rect">
            <a:avLst/>
          </a:prstGeom>
          <a:noFill/>
          <a:ln w="28575">
            <a:solidFill>
              <a:srgbClr val="0099FF"/>
            </a:solidFill>
          </a:ln>
        </p:spPr>
        <p:txBody>
          <a:bodyPr wrap="square" rtlCol="0" anchor="ctr">
            <a:normAutofit/>
          </a:bodyPr>
          <a:lstStyle/>
          <a:p>
            <a:pPr algn="ctr"/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Training</a:t>
            </a:r>
            <a:endParaRPr lang="en-US" sz="2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82DEEE84-C6C6-A24E-9C02-887AE558C484}"/>
              </a:ext>
            </a:extLst>
          </p:cNvPr>
          <p:cNvSpPr/>
          <p:nvPr/>
        </p:nvSpPr>
        <p:spPr>
          <a:xfrm>
            <a:off x="3725614" y="2519286"/>
            <a:ext cx="1779102" cy="939114"/>
          </a:xfrm>
          <a:prstGeom prst="arc">
            <a:avLst>
              <a:gd name="adj1" fmla="val 11301748"/>
              <a:gd name="adj2" fmla="val 20966830"/>
            </a:avLst>
          </a:prstGeom>
          <a:ln w="381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0A7B0C0E-5690-9D4F-9F17-C745A5CCEB55}"/>
              </a:ext>
            </a:extLst>
          </p:cNvPr>
          <p:cNvSpPr/>
          <p:nvPr/>
        </p:nvSpPr>
        <p:spPr>
          <a:xfrm rot="10800000">
            <a:off x="3746529" y="3114968"/>
            <a:ext cx="1779102" cy="939114"/>
          </a:xfrm>
          <a:prstGeom prst="arc">
            <a:avLst>
              <a:gd name="adj1" fmla="val 11301748"/>
              <a:gd name="adj2" fmla="val 20966830"/>
            </a:avLst>
          </a:prstGeom>
          <a:ln w="38100">
            <a:solidFill>
              <a:srgbClr val="FF26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4F702FC-EC34-8145-ADC1-FC96B8319A89}"/>
              </a:ext>
            </a:extLst>
          </p:cNvPr>
          <p:cNvSpPr txBox="1">
            <a:spLocks/>
          </p:cNvSpPr>
          <p:nvPr/>
        </p:nvSpPr>
        <p:spPr>
          <a:xfrm>
            <a:off x="297251" y="2906026"/>
            <a:ext cx="2734507" cy="698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/>
              <a:t> Try the strategy and collect feedbacks</a:t>
            </a:r>
          </a:p>
        </p:txBody>
      </p:sp>
    </p:spTree>
    <p:extLst>
      <p:ext uri="{BB962C8B-B14F-4D97-AF65-F5344CB8AC3E}">
        <p14:creationId xmlns:p14="http://schemas.microsoft.com/office/powerpoint/2010/main" val="241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  <p:bldP spid="7" grpId="0" animBg="1"/>
      <p:bldP spid="8" grpId="0" animBg="1"/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A1E64-A010-2949-A134-E573A97AF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216658"/>
            <a:ext cx="8563356" cy="1441099"/>
          </a:xfrm>
        </p:spPr>
        <p:txBody>
          <a:bodyPr>
            <a:normAutofit/>
          </a:bodyPr>
          <a:lstStyle/>
          <a:p>
            <a:r>
              <a:rPr lang="en-US" altLang="zh-CN" dirty="0"/>
              <a:t>Taxonomy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 </a:t>
            </a:r>
            <a:r>
              <a:rPr lang="en-US" altLang="zh-CN" dirty="0"/>
              <a:t>Learning </a:t>
            </a:r>
            <a:br>
              <a:rPr lang="en-US" altLang="zh-CN" dirty="0"/>
            </a:br>
            <a:r>
              <a:rPr lang="en-US" altLang="zh-CN" dirty="0"/>
              <a:t>(A Simplistic View Based on Tasks)  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4EFFE33-434B-0648-9199-22B2FAF04330}"/>
              </a:ext>
            </a:extLst>
          </p:cNvPr>
          <p:cNvSpPr/>
          <p:nvPr/>
        </p:nvSpPr>
        <p:spPr>
          <a:xfrm>
            <a:off x="2200397" y="1978389"/>
            <a:ext cx="2468880" cy="24688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Supervised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Learning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BDF48D1-687A-E842-85B6-0FFE43A931A3}"/>
              </a:ext>
            </a:extLst>
          </p:cNvPr>
          <p:cNvSpPr>
            <a:spLocks/>
          </p:cNvSpPr>
          <p:nvPr/>
        </p:nvSpPr>
        <p:spPr>
          <a:xfrm>
            <a:off x="4398519" y="1980499"/>
            <a:ext cx="2468880" cy="24688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Unsupervised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Learning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ECB4585-D93D-4B45-B79A-4256418F6A51}"/>
              </a:ext>
            </a:extLst>
          </p:cNvPr>
          <p:cNvSpPr/>
          <p:nvPr/>
        </p:nvSpPr>
        <p:spPr>
          <a:xfrm>
            <a:off x="3299460" y="3547853"/>
            <a:ext cx="2468880" cy="24688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Reinforcement 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Learning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0A81F-2AF7-2345-B942-6E4487281D97}"/>
              </a:ext>
            </a:extLst>
          </p:cNvPr>
          <p:cNvSpPr txBox="1"/>
          <p:nvPr/>
        </p:nvSpPr>
        <p:spPr>
          <a:xfrm>
            <a:off x="1461106" y="6145251"/>
            <a:ext cx="6136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28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 also</a:t>
            </a:r>
            <a:r>
              <a:rPr lang="zh-CN" altLang="en-US" sz="28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28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 viewed as tools</a:t>
            </a:r>
            <a:r>
              <a:rPr lang="en-US" altLang="zh-CN" sz="28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/methods</a:t>
            </a:r>
            <a:endParaRPr lang="en-US" sz="2800" dirty="0">
              <a:solidFill>
                <a:srgbClr val="0432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9299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6A514-8B27-7C4A-BBAE-22B87F3ED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Tools/Topics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Course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E39EE-70DC-E042-B85A-726F49AAF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440060"/>
            <a:ext cx="8563356" cy="4563836"/>
          </a:xfrm>
        </p:spPr>
        <p:txBody>
          <a:bodyPr/>
          <a:lstStyle/>
          <a:p>
            <a:r>
              <a:rPr lang="zh-CN" altLang="en-US" dirty="0"/>
              <a:t> </a:t>
            </a:r>
            <a:r>
              <a:rPr lang="en-US" altLang="zh-CN" dirty="0"/>
              <a:t>Deep</a:t>
            </a:r>
            <a:r>
              <a:rPr lang="zh-CN" altLang="en-US" dirty="0"/>
              <a:t> </a:t>
            </a:r>
            <a:r>
              <a:rPr lang="en-US" altLang="zh-CN" dirty="0"/>
              <a:t>learning basics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theory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Bias</a:t>
            </a:r>
            <a:r>
              <a:rPr lang="zh-CN" altLang="en-US" dirty="0"/>
              <a:t> </a:t>
            </a:r>
            <a:r>
              <a:rPr lang="en-US" altLang="zh-CN" dirty="0"/>
              <a:t>variance</a:t>
            </a:r>
            <a:r>
              <a:rPr lang="zh-CN" altLang="en-US" dirty="0"/>
              <a:t> </a:t>
            </a:r>
            <a:r>
              <a:rPr lang="en-US" altLang="zh-CN" dirty="0"/>
              <a:t>tradeoff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ML</a:t>
            </a:r>
            <a:r>
              <a:rPr lang="zh-CN" altLang="en-US" dirty="0"/>
              <a:t> </a:t>
            </a:r>
            <a:r>
              <a:rPr lang="en-US" altLang="zh-CN" dirty="0"/>
              <a:t>advice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dirty="0"/>
              <a:t> Broader aspects of ML</a:t>
            </a:r>
          </a:p>
          <a:p>
            <a:pPr lvl="1"/>
            <a:r>
              <a:rPr lang="en-US" dirty="0"/>
              <a:t> Robustness/fairness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E9E500-2E2E-6142-BF52-96C4C16D70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5" t="1297" r="3629" b="-1297"/>
          <a:stretch/>
        </p:blipFill>
        <p:spPr>
          <a:xfrm>
            <a:off x="4970879" y="1160055"/>
            <a:ext cx="3819961" cy="226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978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3FD23-2805-9346-97F3-CDA001A4B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Pre-requisite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C13BD-8AC3-F94A-81D4-A5DD92AE8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87878"/>
            <a:ext cx="8563356" cy="4563836"/>
          </a:xfrm>
        </p:spPr>
        <p:txBody>
          <a:bodyPr/>
          <a:lstStyle/>
          <a:p>
            <a:r>
              <a:rPr lang="zh-CN" altLang="en-US" dirty="0"/>
              <a:t> </a:t>
            </a:r>
            <a:r>
              <a:rPr lang="en-US" altLang="zh-CN" dirty="0"/>
              <a:t>Probability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dirty="0"/>
              <a:t>CS109 or STAT 116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distribution,</a:t>
            </a:r>
            <a:r>
              <a:rPr lang="zh-CN" altLang="en-US" dirty="0"/>
              <a:t> </a:t>
            </a:r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variable,</a:t>
            </a:r>
            <a:r>
              <a:rPr lang="zh-CN" altLang="en-US" dirty="0"/>
              <a:t> </a:t>
            </a:r>
            <a:r>
              <a:rPr lang="en-US" altLang="zh-CN" dirty="0"/>
              <a:t>expectation,</a:t>
            </a:r>
            <a:r>
              <a:rPr lang="zh-CN" altLang="en-US" dirty="0"/>
              <a:t> </a:t>
            </a:r>
            <a:r>
              <a:rPr lang="en-US" altLang="zh-CN" dirty="0"/>
              <a:t>conditional</a:t>
            </a:r>
            <a:r>
              <a:rPr lang="zh-CN" altLang="en-US" dirty="0"/>
              <a:t> </a:t>
            </a:r>
            <a:r>
              <a:rPr lang="en-US" altLang="zh-CN" dirty="0"/>
              <a:t>probability, variance, density</a:t>
            </a:r>
          </a:p>
          <a:p>
            <a:r>
              <a:rPr lang="zh-CN" altLang="en-US" dirty="0"/>
              <a:t> </a:t>
            </a:r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algebra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dirty="0"/>
              <a:t>Math 104, Math 113, or CS205)</a:t>
            </a:r>
            <a:endParaRPr lang="en-US" altLang="zh-CN" dirty="0"/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matrix</a:t>
            </a:r>
            <a:r>
              <a:rPr lang="zh-CN" altLang="en-US" dirty="0"/>
              <a:t> </a:t>
            </a:r>
            <a:r>
              <a:rPr lang="en-US" altLang="zh-CN" dirty="0"/>
              <a:t>multiplication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eigenvector</a:t>
            </a:r>
          </a:p>
          <a:p>
            <a:r>
              <a:rPr lang="en-US" dirty="0"/>
              <a:t> Basic programming (in Python)</a:t>
            </a:r>
          </a:p>
          <a:p>
            <a:r>
              <a:rPr lang="en-US" dirty="0"/>
              <a:t> Will be reviewed in Friday sections (recorded)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55C7F1-9759-1B41-A734-135F9210A1EE}"/>
              </a:ext>
            </a:extLst>
          </p:cNvPr>
          <p:cNvSpPr txBox="1"/>
          <p:nvPr/>
        </p:nvSpPr>
        <p:spPr>
          <a:xfrm>
            <a:off x="478477" y="5165765"/>
            <a:ext cx="8110846" cy="1104405"/>
          </a:xfrm>
          <a:prstGeom prst="rect">
            <a:avLst/>
          </a:prstGeom>
          <a:noFill/>
          <a:ln w="28575">
            <a:solidFill>
              <a:srgbClr val="0000FF"/>
            </a:solidFill>
          </a:ln>
        </p:spPr>
        <p:txBody>
          <a:bodyPr wrap="square" rtlCol="0" anchor="ctr">
            <a:no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           This is a mathematically intense course.</a:t>
            </a:r>
          </a:p>
          <a:p>
            <a:pPr algn="ctr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But that’s why it’s exciting and rewarding!                            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6BAE33-940F-534D-9D09-DD0DD5963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850" y="5208742"/>
            <a:ext cx="681421" cy="68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5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B74EA-1503-5F4A-A3BE-919D295FD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985" y="966412"/>
            <a:ext cx="8563356" cy="976775"/>
          </a:xfrm>
        </p:spPr>
        <p:txBody>
          <a:bodyPr/>
          <a:lstStyle/>
          <a:p>
            <a:r>
              <a:rPr lang="en-US" dirty="0"/>
              <a:t>Questions?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843EB3-BDA2-404A-9222-D222D00B8981}"/>
              </a:ext>
            </a:extLst>
          </p:cNvPr>
          <p:cNvSpPr txBox="1"/>
          <p:nvPr/>
        </p:nvSpPr>
        <p:spPr>
          <a:xfrm>
            <a:off x="5917375" y="2790700"/>
            <a:ext cx="2291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01085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85457-306A-594A-B436-8407995B0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500" dirty="0"/>
              <a:t>My Group’s Research: Machine Learning Tools/Theory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DD909-05BF-664F-8B0A-A02917E5B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do we</a:t>
            </a:r>
          </a:p>
          <a:p>
            <a:r>
              <a:rPr lang="en-US" dirty="0"/>
              <a:t> train faster? </a:t>
            </a:r>
          </a:p>
          <a:p>
            <a:r>
              <a:rPr lang="en-US" dirty="0"/>
              <a:t> pick the correct model (and hyperparameters)? </a:t>
            </a:r>
          </a:p>
          <a:p>
            <a:r>
              <a:rPr lang="en-US" dirty="0"/>
              <a:t> regularize the models so that they can generalize with fewer samples to unseen scenarios? </a:t>
            </a:r>
          </a:p>
          <a:p>
            <a:r>
              <a:rPr lang="en-US" dirty="0"/>
              <a:t> </a:t>
            </a:r>
            <a:r>
              <a:rPr lang="en-US" dirty="0" err="1"/>
              <a:t>robustify</a:t>
            </a:r>
            <a:r>
              <a:rPr lang="en-US" dirty="0"/>
              <a:t> the models?</a:t>
            </a:r>
          </a:p>
          <a:p>
            <a:pPr marL="0" indent="0">
              <a:buNone/>
            </a:pPr>
            <a:r>
              <a:rPr lang="en-US" dirty="0"/>
              <a:t>Various settings: </a:t>
            </a:r>
          </a:p>
          <a:p>
            <a:r>
              <a:rPr lang="en-US" dirty="0"/>
              <a:t> supervised learning</a:t>
            </a:r>
          </a:p>
          <a:p>
            <a:r>
              <a:rPr lang="en-US" dirty="0"/>
              <a:t> unsupervised learning</a:t>
            </a:r>
          </a:p>
          <a:p>
            <a:r>
              <a:rPr lang="en-US" dirty="0"/>
              <a:t> 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2348606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0826B-4205-5341-A98F-15EC0F0CC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6" name="Content Placeholder 5">
                <a:extLst>
                  <a:ext uri="{FF2B5EF4-FFF2-40B4-BE49-F238E27FC236}">
                    <a16:creationId xmlns:a16="http://schemas.microsoft.com/office/drawing/2014/main" id="{8B0CC054-2492-2E4C-81E3-7A70B8B16F84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990905951"/>
                  </p:ext>
                </p:extLst>
              </p:nvPr>
            </p:nvGraphicFramePr>
            <p:xfrm>
              <a:off x="1079603" y="1760495"/>
              <a:ext cx="6908594" cy="3703637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6" name="Content Placeholder 5">
                <a:extLst>
                  <a:ext uri="{FF2B5EF4-FFF2-40B4-BE49-F238E27FC236}">
                    <a16:creationId xmlns:a16="http://schemas.microsoft.com/office/drawing/2014/main" id="{8B0CC054-2492-2E4C-81E3-7A70B8B16F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9603" y="1760495"/>
                <a:ext cx="6908594" cy="37036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B26DB63-ECC7-2D4E-92FB-96059DEF868F}"/>
                  </a:ext>
                </a:extLst>
              </p:cNvPr>
              <p:cNvSpPr txBox="1"/>
              <p:nvPr/>
            </p:nvSpPr>
            <p:spPr>
              <a:xfrm>
                <a:off x="4114800" y="2974769"/>
                <a:ext cx="201176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a:fld id="{7DDC59C8-C931-8C4A-8219-FE74C6E6512C}" type="mathplaceholder">
                        <a:rPr lang="en-US" i="1" smtClean="0">
                          <a:latin typeface="Cambria Math" panose="02040503050406030204" pitchFamily="18" charset="0"/>
                        </a:rPr>
                        <a:t>Type equation here.</a:t>
                      </a:fl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B26DB63-ECC7-2D4E-92FB-96059DEF86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4800" y="2974769"/>
                <a:ext cx="2011768" cy="276999"/>
              </a:xfrm>
              <a:prstGeom prst="rect">
                <a:avLst/>
              </a:prstGeom>
              <a:blipFill>
                <a:blip r:embed="rId5"/>
                <a:stretch>
                  <a:fillRect l="-3797" t="-4348" r="-2532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itle 1">
            <a:extLst>
              <a:ext uri="{FF2B5EF4-FFF2-40B4-BE49-F238E27FC236}">
                <a16:creationId xmlns:a16="http://schemas.microsoft.com/office/drawing/2014/main" id="{04D2579B-F8BB-114C-A37C-63F681B331C2}"/>
              </a:ext>
            </a:extLst>
          </p:cNvPr>
          <p:cNvSpPr txBox="1">
            <a:spLocks/>
          </p:cNvSpPr>
          <p:nvPr/>
        </p:nvSpPr>
        <p:spPr>
          <a:xfrm>
            <a:off x="552450" y="428433"/>
            <a:ext cx="8563356" cy="976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kern="1200" cap="none" baseline="0">
                <a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/>
              <a:t>Reinforcement</a:t>
            </a:r>
            <a:r>
              <a:rPr lang="zh-CN" altLang="en-US"/>
              <a:t> </a:t>
            </a:r>
            <a:r>
              <a:rPr lang="en-US" altLang="zh-CN"/>
              <a:t>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559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C73F0-6831-8341-9B06-B74AA609E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Honor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2F79E-6387-434C-9849-3DFA297C9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Do’s </a:t>
            </a:r>
          </a:p>
          <a:p>
            <a:r>
              <a:rPr lang="en-US" dirty="0"/>
              <a:t> form study groups (with arbitrary number of people); discuss and work on homework problems in groups </a:t>
            </a:r>
          </a:p>
          <a:p>
            <a:r>
              <a:rPr lang="en-US" dirty="0"/>
              <a:t> write down the solutions independently</a:t>
            </a:r>
          </a:p>
          <a:p>
            <a:r>
              <a:rPr lang="en-US" dirty="0"/>
              <a:t> write down the names of people with whom you’ve discussed the homework</a:t>
            </a:r>
          </a:p>
          <a:p>
            <a:r>
              <a:rPr lang="en-US" dirty="0"/>
              <a:t> </a:t>
            </a:r>
            <a:r>
              <a:rPr lang="en-US" dirty="0">
                <a:solidFill>
                  <a:srgbClr val="0432FF"/>
                </a:solidFill>
              </a:rPr>
              <a:t>read the longer description on the course website</a:t>
            </a:r>
          </a:p>
          <a:p>
            <a:pPr marL="0" indent="0">
              <a:buNone/>
            </a:pPr>
            <a:r>
              <a:rPr lang="en-US" dirty="0"/>
              <a:t>Don’ts</a:t>
            </a:r>
          </a:p>
          <a:p>
            <a:r>
              <a:rPr lang="en-US" dirty="0"/>
              <a:t> copy, refer to, or look at any </a:t>
            </a:r>
            <a:r>
              <a:rPr lang="en-US" dirty="0">
                <a:solidFill>
                  <a:srgbClr val="FF0000"/>
                </a:solidFill>
              </a:rPr>
              <a:t>official or unofficial</a:t>
            </a:r>
            <a:r>
              <a:rPr lang="en-US" dirty="0"/>
              <a:t> previous years’ solutions in </a:t>
            </a:r>
            <a:r>
              <a:rPr lang="en-US" dirty="0">
                <a:solidFill>
                  <a:srgbClr val="FF0000"/>
                </a:solidFill>
              </a:rPr>
              <a:t>preparing</a:t>
            </a:r>
            <a:r>
              <a:rPr lang="en-US" dirty="0"/>
              <a:t> the answers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407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C73F0-6831-8341-9B06-B74AA609E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Honor Code </a:t>
            </a:r>
            <a:r>
              <a:rPr lang="en-US" dirty="0">
                <a:solidFill>
                  <a:srgbClr val="0432FF"/>
                </a:solidFill>
              </a:rPr>
              <a:t>for Submission In Pairs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2F79E-6387-434C-9849-3DFA297C9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Students submitting in a pair act as one unit</a:t>
            </a:r>
          </a:p>
          <a:p>
            <a:pPr lvl="1"/>
            <a:r>
              <a:rPr lang="en-US" dirty="0"/>
              <a:t> may share resources (such as notes) with each other and write the solutions together</a:t>
            </a:r>
            <a:endParaRPr lang="en-US" dirty="0">
              <a:solidFill>
                <a:srgbClr val="0432FF"/>
              </a:solidFill>
            </a:endParaRPr>
          </a:p>
          <a:p>
            <a:r>
              <a:rPr lang="en-US" dirty="0"/>
              <a:t> Both of the two students should fully understand all the answers in their submission</a:t>
            </a:r>
          </a:p>
          <a:p>
            <a:r>
              <a:rPr lang="en-US" dirty="0"/>
              <a:t> Each student in the pair must understand the solution well enough in order to reconstruct it by him/herself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761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22A2E-5523-F04B-BBA6-75CF6120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Project (Optional)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964D3-13A0-7740-B780-3B9D263B4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We encourage you to form a group of 1-3 people </a:t>
            </a:r>
          </a:p>
          <a:p>
            <a:pPr lvl="1"/>
            <a:r>
              <a:rPr lang="en-US" sz="2800" dirty="0"/>
              <a:t> same criterion for 1-3 people</a:t>
            </a:r>
          </a:p>
          <a:p>
            <a:r>
              <a:rPr lang="en-US" dirty="0"/>
              <a:t> More information and previous course projects can be found on course website </a:t>
            </a:r>
          </a:p>
          <a:p>
            <a:r>
              <a:rPr lang="en-US" dirty="0"/>
              <a:t> List of potential topics</a:t>
            </a:r>
          </a:p>
          <a:p>
            <a:pPr marL="274320" lvl="1" indent="0">
              <a:buNone/>
            </a:pP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AD0FBD5-8B52-F847-A1BF-A99A3BE1B0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6413654"/>
              </p:ext>
            </p:extLst>
          </p:nvPr>
        </p:nvGraphicFramePr>
        <p:xfrm>
          <a:off x="581026" y="4039671"/>
          <a:ext cx="8562974" cy="2451498"/>
        </p:xfrm>
        <a:graphic>
          <a:graphicData uri="http://schemas.openxmlformats.org/drawingml/2006/table">
            <a:tbl>
              <a:tblPr/>
              <a:tblGrid>
                <a:gridCol w="4281487">
                  <a:extLst>
                    <a:ext uri="{9D8B030D-6E8A-4147-A177-3AD203B41FA5}">
                      <a16:colId xmlns:a16="http://schemas.microsoft.com/office/drawing/2014/main" val="1917177803"/>
                    </a:ext>
                  </a:extLst>
                </a:gridCol>
                <a:gridCol w="4281487">
                  <a:extLst>
                    <a:ext uri="{9D8B030D-6E8A-4147-A177-3AD203B41FA5}">
                      <a16:colId xmlns:a16="http://schemas.microsoft.com/office/drawing/2014/main" val="1180661638"/>
                    </a:ext>
                  </a:extLst>
                </a:gridCol>
              </a:tblGrid>
              <a:tr h="572413"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2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Athletics &amp; Sensing Devices</a:t>
                      </a:r>
                    </a:p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2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Audio &amp; Music</a:t>
                      </a:r>
                    </a:p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2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Computer Vision</a:t>
                      </a:r>
                    </a:p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2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Finance &amp; Commerce</a:t>
                      </a:r>
                    </a:p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2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General Machine Learning</a:t>
                      </a:r>
                    </a:p>
                  </a:txBody>
                  <a:tcPr marL="74058" marR="74058" marT="37029" marB="3702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2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Life Sciences</a:t>
                      </a:r>
                    </a:p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2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Natural Language</a:t>
                      </a:r>
                    </a:p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2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Physical Sciences</a:t>
                      </a:r>
                    </a:p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2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Theory </a:t>
                      </a:r>
                    </a:p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2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Reinforcement Learning</a:t>
                      </a:r>
                    </a:p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26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Covid-19</a:t>
                      </a:r>
                    </a:p>
                  </a:txBody>
                  <a:tcPr marL="74058" marR="74058" marT="37029" marB="3702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112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900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49167-62D4-224F-B47E-D3D041874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276033"/>
            <a:ext cx="8563356" cy="1213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Other Information on Course Website</a:t>
            </a:r>
            <a:br>
              <a:rPr lang="en-US" dirty="0"/>
            </a:br>
            <a:r>
              <a:rPr lang="en-US" dirty="0">
                <a:solidFill>
                  <a:srgbClr val="0432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cs229.stanford.edu</a:t>
            </a:r>
            <a:r>
              <a:rPr lang="en-US" dirty="0">
                <a:solidFill>
                  <a:srgbClr val="0432FF"/>
                </a:solidFill>
              </a:rPr>
              <a:t>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A97C7-6450-EC49-B682-2FAF15181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 Piazza: </a:t>
            </a:r>
          </a:p>
          <a:p>
            <a:pPr lvl="1"/>
            <a:r>
              <a:rPr lang="en-US" sz="2200" dirty="0"/>
              <a:t> All announcements and questions (unless you would only reach out to a subset of course staff)</a:t>
            </a:r>
          </a:p>
          <a:p>
            <a:pPr lvl="2"/>
            <a:r>
              <a:rPr lang="en-US" sz="2200" dirty="0"/>
              <a:t> </a:t>
            </a:r>
            <a:r>
              <a:rPr lang="en-US" sz="2200" dirty="0">
                <a:solidFill>
                  <a:srgbClr val="0432FF"/>
                </a:solidFill>
              </a:rPr>
              <a:t>For logistical questions, please take a look at course FAQ first</a:t>
            </a:r>
          </a:p>
          <a:p>
            <a:pPr lvl="1"/>
            <a:r>
              <a:rPr lang="en-US" sz="2200" dirty="0"/>
              <a:t> Finding study groups friends 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 If you enrolled in the class but do not have access to Piazza, it should come within a day. If it has been more than that, send Kush an email</a:t>
            </a:r>
          </a:p>
          <a:p>
            <a:r>
              <a:rPr lang="en-US" sz="2200" dirty="0"/>
              <a:t> Slack workspace</a:t>
            </a:r>
          </a:p>
          <a:p>
            <a:r>
              <a:rPr lang="en-US" sz="2200" dirty="0"/>
              <a:t> Videos on canvas</a:t>
            </a:r>
          </a:p>
          <a:p>
            <a:r>
              <a:rPr lang="en-US" sz="2200" dirty="0"/>
              <a:t> Course calendar: office hours and deadlines</a:t>
            </a:r>
          </a:p>
          <a:p>
            <a:r>
              <a:rPr lang="en-US" sz="2200" dirty="0"/>
              <a:t> </a:t>
            </a:r>
            <a:r>
              <a:rPr lang="en-US" sz="2200" dirty="0" err="1"/>
              <a:t>Gradescope</a:t>
            </a:r>
            <a:endParaRPr lang="en-US" sz="2200" dirty="0"/>
          </a:p>
          <a:p>
            <a:r>
              <a:rPr lang="en-US" sz="2200" dirty="0"/>
              <a:t> Late days policy</a:t>
            </a:r>
          </a:p>
          <a:p>
            <a:r>
              <a:rPr lang="en-US" sz="2200" dirty="0"/>
              <a:t> </a:t>
            </a:r>
            <a:r>
              <a:rPr lang="en-US" sz="2200" dirty="0">
                <a:solidFill>
                  <a:srgbClr val="FF0000"/>
                </a:solidFill>
              </a:rPr>
              <a:t>FAQ on the course website</a:t>
            </a:r>
          </a:p>
        </p:txBody>
      </p:sp>
    </p:spTree>
    <p:extLst>
      <p:ext uri="{BB962C8B-B14F-4D97-AF65-F5344CB8AC3E}">
        <p14:creationId xmlns:p14="http://schemas.microsoft.com/office/powerpoint/2010/main" val="1082176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859C9-B326-074F-A403-CB1561F0F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F9E30-9D40-2741-A6E1-9FA0F3032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0C5621-F625-324A-8E43-D214120EA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71" y="1440060"/>
            <a:ext cx="8752114" cy="378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04629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3.png"/></Relationships>
</file>

<file path=ppt/webextensions/webextension1.xml><?xml version="1.0" encoding="utf-8"?>
<we:webextension xmlns:we="http://schemas.microsoft.com/office/webextensions/webextension/2010/11" id="{0632FA01-46E2-A34D-A99B-1A4720E12A57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29"/>
    <we:property name="slideId" value="680"/>
    <we:property name="starttime" value="7"/>
    <we:property name="vid" value="&quot;https://www.youtube.com/watch?v=M-QUkgk3HyE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118465</TotalTime>
  <Words>1569</Words>
  <Application>Microsoft Macintosh PowerPoint</Application>
  <PresentationFormat>On-screen Show (4:3)</PresentationFormat>
  <Paragraphs>265</Paragraphs>
  <Slides>42</Slides>
  <Notes>13</Notes>
  <HiddenSlides>2</HiddenSlides>
  <MMClips>5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3" baseType="lpstr">
      <vt:lpstr>方正姚体</vt:lpstr>
      <vt:lpstr>Arial</vt:lpstr>
      <vt:lpstr>Calibri</vt:lpstr>
      <vt:lpstr>Calibri Light</vt:lpstr>
      <vt:lpstr>Cambria Math</vt:lpstr>
      <vt:lpstr>Rockwell</vt:lpstr>
      <vt:lpstr>Rockwell Condensed</vt:lpstr>
      <vt:lpstr>Wingdings</vt:lpstr>
      <vt:lpstr>Wingdings 2</vt:lpstr>
      <vt:lpstr>HDOfficeLightV0</vt:lpstr>
      <vt:lpstr>Wood Type</vt:lpstr>
      <vt:lpstr>Machine Learning CS229/STATS229</vt:lpstr>
      <vt:lpstr>1. Administrivia        cs229.stanford.edu  (you may need to refresh to see the latest version)  2. Topics Covered in This Course</vt:lpstr>
      <vt:lpstr>Differences From Previous Quarters </vt:lpstr>
      <vt:lpstr>Pre-requisite </vt:lpstr>
      <vt:lpstr>Honor Code</vt:lpstr>
      <vt:lpstr>Honor Code for Submission In Pairs</vt:lpstr>
      <vt:lpstr>Course Project (Optional)</vt:lpstr>
      <vt:lpstr>Other Information on Course Website cs229.stanford.edu  </vt:lpstr>
      <vt:lpstr>PowerPoint Presentation</vt:lpstr>
      <vt:lpstr>1. Administrivia        cs229.stanford.edu  2. Topics Covered in This Course</vt:lpstr>
      <vt:lpstr>Definition of Machine Learning</vt:lpstr>
      <vt:lpstr>Definition of Machine Learning</vt:lpstr>
      <vt:lpstr>Taxonomy of Machine Learning  (A Simplistic View Based on Tasks)  </vt:lpstr>
      <vt:lpstr>Taxonomy of Machine Learning  (A Simplistic View Based on Tasks)  </vt:lpstr>
      <vt:lpstr>Supervised Learning</vt:lpstr>
      <vt:lpstr>Housing Price Prediction</vt:lpstr>
      <vt:lpstr>Housing Price Prediction</vt:lpstr>
      <vt:lpstr>More Features </vt:lpstr>
      <vt:lpstr>High-dimensional Features</vt:lpstr>
      <vt:lpstr>Regression vs Classification</vt:lpstr>
      <vt:lpstr>Supervised Learning in Computer Vision</vt:lpstr>
      <vt:lpstr>Supervised Learning in Computer Vision</vt:lpstr>
      <vt:lpstr>Supervised Learning in Natural Language Processing</vt:lpstr>
      <vt:lpstr>Unsupervised Learning</vt:lpstr>
      <vt:lpstr>Unsupervised Learning</vt:lpstr>
      <vt:lpstr>Clustering </vt:lpstr>
      <vt:lpstr>Clustering </vt:lpstr>
      <vt:lpstr>Clustering Genes</vt:lpstr>
      <vt:lpstr>Latent Semantic Analysis (LSA)</vt:lpstr>
      <vt:lpstr>Word Embeddings</vt:lpstr>
      <vt:lpstr>Clustering Words with Similar Meanings (Hierarchically)</vt:lpstr>
      <vt:lpstr>Reinforcement Learning</vt:lpstr>
      <vt:lpstr>PowerPoint Presentation</vt:lpstr>
      <vt:lpstr>PowerPoint Presentation</vt:lpstr>
      <vt:lpstr>PowerPoint Presentation</vt:lpstr>
      <vt:lpstr>PowerPoint Presentation</vt:lpstr>
      <vt:lpstr>Reinforcement Learning</vt:lpstr>
      <vt:lpstr>Taxonomy of Machine Learning  (A Simplistic View Based on Tasks)  </vt:lpstr>
      <vt:lpstr>Other Tools/Topics In This Course</vt:lpstr>
      <vt:lpstr>Questions? </vt:lpstr>
      <vt:lpstr>My Group’s Research: Machine Learning Tools/Theory</vt:lpstr>
      <vt:lpstr>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linear algebraic structure of word meanings</dc:title>
  <dc:creator>Tengyu Ma</dc:creator>
  <cp:lastModifiedBy>Tengyu Ma</cp:lastModifiedBy>
  <cp:revision>8136</cp:revision>
  <cp:lastPrinted>2018-08-07T09:13:45Z</cp:lastPrinted>
  <dcterms:created xsi:type="dcterms:W3CDTF">2015-11-04T02:59:43Z</dcterms:created>
  <dcterms:modified xsi:type="dcterms:W3CDTF">2020-04-07T01:23:14Z</dcterms:modified>
</cp:coreProperties>
</file>